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8" r:id="rId4"/>
    <p:sldId id="257" r:id="rId5"/>
    <p:sldId id="263" r:id="rId6"/>
    <p:sldId id="259" r:id="rId7"/>
    <p:sldId id="266" r:id="rId8"/>
    <p:sldId id="269" r:id="rId9"/>
    <p:sldId id="264" r:id="rId10"/>
    <p:sldId id="265" r:id="rId11"/>
    <p:sldId id="270" r:id="rId12"/>
    <p:sldId id="268" r:id="rId13"/>
    <p:sldId id="271" r:id="rId1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2977"/>
    <a:srgbClr val="0AB61A"/>
    <a:srgbClr val="141406"/>
    <a:srgbClr val="EF6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54B32A3C-A5F3-40F5-B932-E72C98FE552C}" type="datetimeFigureOut">
              <a:rPr lang="es-PE" smtClean="0"/>
              <a:t>6/09/2022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CD9193E-0329-45E0-AD10-BF4DEB2A91FE}" type="slidenum">
              <a:rPr lang="es-PE" smtClean="0"/>
              <a:t>‹Nº›</a:t>
            </a:fld>
            <a:endParaRPr lang="es-PE"/>
          </a:p>
        </p:txBody>
      </p:sp>
    </p:spTree>
    <p:extLst>
      <p:ext uri="{BB962C8B-B14F-4D97-AF65-F5344CB8AC3E}">
        <p14:creationId xmlns:p14="http://schemas.microsoft.com/office/powerpoint/2010/main" val="233942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54B32A3C-A5F3-40F5-B932-E72C98FE552C}" type="datetimeFigureOut">
              <a:rPr lang="es-PE" smtClean="0"/>
              <a:t>6/09/2022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CD9193E-0329-45E0-AD10-BF4DEB2A91FE}" type="slidenum">
              <a:rPr lang="es-PE" smtClean="0"/>
              <a:t>‹Nº›</a:t>
            </a:fld>
            <a:endParaRPr lang="es-PE"/>
          </a:p>
        </p:txBody>
      </p:sp>
    </p:spTree>
    <p:extLst>
      <p:ext uri="{BB962C8B-B14F-4D97-AF65-F5344CB8AC3E}">
        <p14:creationId xmlns:p14="http://schemas.microsoft.com/office/powerpoint/2010/main" val="336271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54B32A3C-A5F3-40F5-B932-E72C98FE552C}" type="datetimeFigureOut">
              <a:rPr lang="es-PE" smtClean="0"/>
              <a:t>6/09/2022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CD9193E-0329-45E0-AD10-BF4DEB2A91FE}" type="slidenum">
              <a:rPr lang="es-PE" smtClean="0"/>
              <a:t>‹Nº›</a:t>
            </a:fld>
            <a:endParaRPr lang="es-PE"/>
          </a:p>
        </p:txBody>
      </p:sp>
    </p:spTree>
    <p:extLst>
      <p:ext uri="{BB962C8B-B14F-4D97-AF65-F5344CB8AC3E}">
        <p14:creationId xmlns:p14="http://schemas.microsoft.com/office/powerpoint/2010/main" val="285736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54B32A3C-A5F3-40F5-B932-E72C98FE552C}" type="datetimeFigureOut">
              <a:rPr lang="es-PE" smtClean="0"/>
              <a:t>6/09/2022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CD9193E-0329-45E0-AD10-BF4DEB2A91FE}" type="slidenum">
              <a:rPr lang="es-PE" smtClean="0"/>
              <a:t>‹Nº›</a:t>
            </a:fld>
            <a:endParaRPr lang="es-PE"/>
          </a:p>
        </p:txBody>
      </p:sp>
    </p:spTree>
    <p:extLst>
      <p:ext uri="{BB962C8B-B14F-4D97-AF65-F5344CB8AC3E}">
        <p14:creationId xmlns:p14="http://schemas.microsoft.com/office/powerpoint/2010/main" val="331993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4B32A3C-A5F3-40F5-B932-E72C98FE552C}" type="datetimeFigureOut">
              <a:rPr lang="es-PE" smtClean="0"/>
              <a:t>6/09/2022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CD9193E-0329-45E0-AD10-BF4DEB2A91FE}" type="slidenum">
              <a:rPr lang="es-PE" smtClean="0"/>
              <a:t>‹Nº›</a:t>
            </a:fld>
            <a:endParaRPr lang="es-PE"/>
          </a:p>
        </p:txBody>
      </p:sp>
    </p:spTree>
    <p:extLst>
      <p:ext uri="{BB962C8B-B14F-4D97-AF65-F5344CB8AC3E}">
        <p14:creationId xmlns:p14="http://schemas.microsoft.com/office/powerpoint/2010/main" val="220875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54B32A3C-A5F3-40F5-B932-E72C98FE552C}" type="datetimeFigureOut">
              <a:rPr lang="es-PE" smtClean="0"/>
              <a:t>6/09/2022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0CD9193E-0329-45E0-AD10-BF4DEB2A91FE}" type="slidenum">
              <a:rPr lang="es-PE" smtClean="0"/>
              <a:t>‹Nº›</a:t>
            </a:fld>
            <a:endParaRPr lang="es-PE"/>
          </a:p>
        </p:txBody>
      </p:sp>
    </p:spTree>
    <p:extLst>
      <p:ext uri="{BB962C8B-B14F-4D97-AF65-F5344CB8AC3E}">
        <p14:creationId xmlns:p14="http://schemas.microsoft.com/office/powerpoint/2010/main" val="83092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54B32A3C-A5F3-40F5-B932-E72C98FE552C}" type="datetimeFigureOut">
              <a:rPr lang="es-PE" smtClean="0"/>
              <a:t>6/09/2022</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0CD9193E-0329-45E0-AD10-BF4DEB2A91FE}" type="slidenum">
              <a:rPr lang="es-PE" smtClean="0"/>
              <a:t>‹Nº›</a:t>
            </a:fld>
            <a:endParaRPr lang="es-PE"/>
          </a:p>
        </p:txBody>
      </p:sp>
    </p:spTree>
    <p:extLst>
      <p:ext uri="{BB962C8B-B14F-4D97-AF65-F5344CB8AC3E}">
        <p14:creationId xmlns:p14="http://schemas.microsoft.com/office/powerpoint/2010/main" val="37899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54B32A3C-A5F3-40F5-B932-E72C98FE552C}" type="datetimeFigureOut">
              <a:rPr lang="es-PE" smtClean="0"/>
              <a:t>6/09/2022</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0CD9193E-0329-45E0-AD10-BF4DEB2A91FE}" type="slidenum">
              <a:rPr lang="es-PE" smtClean="0"/>
              <a:t>‹Nº›</a:t>
            </a:fld>
            <a:endParaRPr lang="es-PE"/>
          </a:p>
        </p:txBody>
      </p:sp>
    </p:spTree>
    <p:extLst>
      <p:ext uri="{BB962C8B-B14F-4D97-AF65-F5344CB8AC3E}">
        <p14:creationId xmlns:p14="http://schemas.microsoft.com/office/powerpoint/2010/main" val="297139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4B32A3C-A5F3-40F5-B932-E72C98FE552C}" type="datetimeFigureOut">
              <a:rPr lang="es-PE" smtClean="0"/>
              <a:t>6/09/2022</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0CD9193E-0329-45E0-AD10-BF4DEB2A91FE}" type="slidenum">
              <a:rPr lang="es-PE" smtClean="0"/>
              <a:t>‹Nº›</a:t>
            </a:fld>
            <a:endParaRPr lang="es-PE"/>
          </a:p>
        </p:txBody>
      </p:sp>
    </p:spTree>
    <p:extLst>
      <p:ext uri="{BB962C8B-B14F-4D97-AF65-F5344CB8AC3E}">
        <p14:creationId xmlns:p14="http://schemas.microsoft.com/office/powerpoint/2010/main" val="203100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4B32A3C-A5F3-40F5-B932-E72C98FE552C}" type="datetimeFigureOut">
              <a:rPr lang="es-PE" smtClean="0"/>
              <a:t>6/09/2022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0CD9193E-0329-45E0-AD10-BF4DEB2A91FE}" type="slidenum">
              <a:rPr lang="es-PE" smtClean="0"/>
              <a:t>‹Nº›</a:t>
            </a:fld>
            <a:endParaRPr lang="es-PE"/>
          </a:p>
        </p:txBody>
      </p:sp>
    </p:spTree>
    <p:extLst>
      <p:ext uri="{BB962C8B-B14F-4D97-AF65-F5344CB8AC3E}">
        <p14:creationId xmlns:p14="http://schemas.microsoft.com/office/powerpoint/2010/main" val="396796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4B32A3C-A5F3-40F5-B932-E72C98FE552C}" type="datetimeFigureOut">
              <a:rPr lang="es-PE" smtClean="0"/>
              <a:t>6/09/2022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0CD9193E-0329-45E0-AD10-BF4DEB2A91FE}" type="slidenum">
              <a:rPr lang="es-PE" smtClean="0"/>
              <a:t>‹Nº›</a:t>
            </a:fld>
            <a:endParaRPr lang="es-PE"/>
          </a:p>
        </p:txBody>
      </p:sp>
    </p:spTree>
    <p:extLst>
      <p:ext uri="{BB962C8B-B14F-4D97-AF65-F5344CB8AC3E}">
        <p14:creationId xmlns:p14="http://schemas.microsoft.com/office/powerpoint/2010/main" val="78096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32A3C-A5F3-40F5-B932-E72C98FE552C}" type="datetimeFigureOut">
              <a:rPr lang="es-PE" smtClean="0"/>
              <a:t>6/09/2022</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9193E-0329-45E0-AD10-BF4DEB2A91FE}" type="slidenum">
              <a:rPr lang="es-PE" smtClean="0"/>
              <a:t>‹Nº›</a:t>
            </a:fld>
            <a:endParaRPr lang="es-PE"/>
          </a:p>
        </p:txBody>
      </p:sp>
    </p:spTree>
    <p:extLst>
      <p:ext uri="{BB962C8B-B14F-4D97-AF65-F5344CB8AC3E}">
        <p14:creationId xmlns:p14="http://schemas.microsoft.com/office/powerpoint/2010/main" val="2161905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0" y="0"/>
            <a:ext cx="12192000" cy="6857999"/>
            <a:chOff x="0" y="0"/>
            <a:chExt cx="12192000" cy="6857999"/>
          </a:xfrm>
        </p:grpSpPr>
        <p:grpSp>
          <p:nvGrpSpPr>
            <p:cNvPr id="3" name="Grupo 2"/>
            <p:cNvGrpSpPr/>
            <p:nvPr/>
          </p:nvGrpSpPr>
          <p:grpSpPr>
            <a:xfrm>
              <a:off x="0" y="0"/>
              <a:ext cx="12192000" cy="6857999"/>
              <a:chOff x="0" y="0"/>
              <a:chExt cx="12192000" cy="6857999"/>
            </a:xfrm>
          </p:grpSpPr>
          <p:grpSp>
            <p:nvGrpSpPr>
              <p:cNvPr id="2" name="Grupo 1"/>
              <p:cNvGrpSpPr/>
              <p:nvPr/>
            </p:nvGrpSpPr>
            <p:grpSpPr>
              <a:xfrm>
                <a:off x="0" y="0"/>
                <a:ext cx="12192000" cy="6857999"/>
                <a:chOff x="0" y="1"/>
                <a:chExt cx="12192000" cy="6857999"/>
              </a:xfrm>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304528" y="409142"/>
                  <a:ext cx="2857500" cy="885825"/>
                </a:xfrm>
                <a:prstGeom prst="rect">
                  <a:avLst/>
                </a:prstGeom>
              </p:spPr>
            </p:pic>
          </p:grpSp>
          <p:sp>
            <p:nvSpPr>
              <p:cNvPr id="5" name="CuadroTexto 4"/>
              <p:cNvSpPr txBox="1"/>
              <p:nvPr/>
            </p:nvSpPr>
            <p:spPr>
              <a:xfrm>
                <a:off x="2434447" y="3776358"/>
                <a:ext cx="5973288" cy="369332"/>
              </a:xfrm>
              <a:prstGeom prst="rect">
                <a:avLst/>
              </a:prstGeom>
              <a:noFill/>
            </p:spPr>
            <p:txBody>
              <a:bodyPr wrap="square" rtlCol="0">
                <a:spAutoFit/>
              </a:bodyPr>
              <a:lstStyle/>
              <a:p>
                <a:pPr algn="just"/>
                <a:r>
                  <a:rPr lang="es-ES" b="1" dirty="0" smtClean="0">
                    <a:solidFill>
                      <a:schemeClr val="bg1"/>
                    </a:solidFill>
                  </a:rPr>
                  <a:t>TEMA: ACUERDO MARCO</a:t>
                </a:r>
                <a:endParaRPr lang="es-PE" b="1" dirty="0">
                  <a:solidFill>
                    <a:schemeClr val="bg1"/>
                  </a:solidFill>
                </a:endParaRPr>
              </a:p>
            </p:txBody>
          </p:sp>
          <p:sp>
            <p:nvSpPr>
              <p:cNvPr id="7" name="CuadroTexto 6"/>
              <p:cNvSpPr txBox="1"/>
              <p:nvPr/>
            </p:nvSpPr>
            <p:spPr>
              <a:xfrm>
                <a:off x="2422566" y="1508723"/>
                <a:ext cx="7647709" cy="1077218"/>
              </a:xfrm>
              <a:prstGeom prst="rect">
                <a:avLst/>
              </a:prstGeom>
              <a:noFill/>
            </p:spPr>
            <p:txBody>
              <a:bodyPr wrap="square" rtlCol="0">
                <a:spAutoFit/>
              </a:bodyPr>
              <a:lstStyle/>
              <a:p>
                <a:pPr algn="ctr"/>
                <a:r>
                  <a:rPr lang="es-ES" sz="3200" b="1" dirty="0" smtClean="0">
                    <a:solidFill>
                      <a:schemeClr val="bg1"/>
                    </a:solidFill>
                  </a:rPr>
                  <a:t>"Programa de Especialización en Gestión de Gobiernos Locales y Regionales"</a:t>
                </a:r>
                <a:endParaRPr lang="es-PE" sz="3200" b="1" dirty="0">
                  <a:solidFill>
                    <a:schemeClr val="bg1"/>
                  </a:solidFill>
                </a:endParaRPr>
              </a:p>
            </p:txBody>
          </p:sp>
          <p:sp>
            <p:nvSpPr>
              <p:cNvPr id="8" name="CuadroTexto 7"/>
              <p:cNvSpPr txBox="1"/>
              <p:nvPr/>
            </p:nvSpPr>
            <p:spPr>
              <a:xfrm>
                <a:off x="4595751" y="3289467"/>
                <a:ext cx="3241963" cy="400110"/>
              </a:xfrm>
              <a:prstGeom prst="rect">
                <a:avLst/>
              </a:prstGeom>
              <a:noFill/>
            </p:spPr>
            <p:txBody>
              <a:bodyPr wrap="square" rtlCol="0">
                <a:spAutoFit/>
              </a:bodyPr>
              <a:lstStyle/>
              <a:p>
                <a:pPr algn="ctr"/>
                <a:r>
                  <a:rPr lang="es-PE" sz="2000" b="1" dirty="0" smtClean="0">
                    <a:solidFill>
                      <a:schemeClr val="bg1"/>
                    </a:solidFill>
                  </a:rPr>
                  <a:t>GRUPO Nº 1</a:t>
                </a:r>
                <a:endParaRPr lang="es-PE" sz="2000" b="1" dirty="0">
                  <a:solidFill>
                    <a:schemeClr val="bg1"/>
                  </a:solidFill>
                </a:endParaRPr>
              </a:p>
            </p:txBody>
          </p:sp>
          <p:sp>
            <p:nvSpPr>
              <p:cNvPr id="9" name="CuadroTexto 8"/>
              <p:cNvSpPr txBox="1"/>
              <p:nvPr/>
            </p:nvSpPr>
            <p:spPr>
              <a:xfrm>
                <a:off x="2470071" y="4251367"/>
                <a:ext cx="5332021" cy="1754326"/>
              </a:xfrm>
              <a:prstGeom prst="rect">
                <a:avLst/>
              </a:prstGeom>
              <a:noFill/>
            </p:spPr>
            <p:txBody>
              <a:bodyPr wrap="square" rtlCol="0">
                <a:spAutoFit/>
              </a:bodyPr>
              <a:lstStyle/>
              <a:p>
                <a:pPr>
                  <a:tabLst>
                    <a:tab pos="1614488" algn="l"/>
                  </a:tabLst>
                </a:pPr>
                <a:r>
                  <a:rPr lang="es-ES" b="1" dirty="0" smtClean="0">
                    <a:solidFill>
                      <a:schemeClr val="bg1"/>
                    </a:solidFill>
                  </a:rPr>
                  <a:t>INTEGRANTES:	CARMEN AGUILAR ALGUIAR</a:t>
                </a:r>
                <a:r>
                  <a:rPr lang="es-ES" b="1" dirty="0">
                    <a:solidFill>
                      <a:schemeClr val="bg1"/>
                    </a:solidFill>
                  </a:rPr>
                  <a:t>	</a:t>
                </a:r>
                <a:r>
                  <a:rPr lang="es-ES" b="1" dirty="0" smtClean="0">
                    <a:solidFill>
                      <a:schemeClr val="bg1"/>
                    </a:solidFill>
                  </a:rPr>
                  <a:t>GUILLERMO BENAVIDES PERE</a:t>
                </a:r>
              </a:p>
              <a:p>
                <a:pPr>
                  <a:tabLst>
                    <a:tab pos="1614488" algn="l"/>
                  </a:tabLst>
                </a:pPr>
                <a:r>
                  <a:rPr lang="es-ES" b="1" dirty="0" smtClean="0">
                    <a:solidFill>
                      <a:schemeClr val="bg1"/>
                    </a:solidFill>
                  </a:rPr>
                  <a:t>	JULIO TRUJILLO CHIRINOS</a:t>
                </a:r>
              </a:p>
              <a:p>
                <a:pPr>
                  <a:tabLst>
                    <a:tab pos="1614488" algn="l"/>
                  </a:tabLst>
                </a:pPr>
                <a:r>
                  <a:rPr lang="es-ES" b="1" dirty="0" smtClean="0">
                    <a:solidFill>
                      <a:schemeClr val="bg1"/>
                    </a:solidFill>
                  </a:rPr>
                  <a:t>	KONRAD BARRON EBISUI</a:t>
                </a:r>
              </a:p>
              <a:p>
                <a:pPr>
                  <a:tabLst>
                    <a:tab pos="1614488" algn="l"/>
                  </a:tabLst>
                </a:pPr>
                <a:r>
                  <a:rPr lang="es-ES" b="1" dirty="0" smtClean="0">
                    <a:solidFill>
                      <a:schemeClr val="bg1"/>
                    </a:solidFill>
                  </a:rPr>
                  <a:t>	MERCEDES SANCHEZ MEZA</a:t>
                </a:r>
              </a:p>
              <a:p>
                <a:pPr>
                  <a:tabLst>
                    <a:tab pos="1614488" algn="l"/>
                  </a:tabLst>
                </a:pPr>
                <a:r>
                  <a:rPr lang="es-ES" b="1" dirty="0" smtClean="0">
                    <a:solidFill>
                      <a:schemeClr val="bg1"/>
                    </a:solidFill>
                  </a:rPr>
                  <a:t>	PAMELA ENCISO BARREDA	</a:t>
                </a:r>
                <a:endParaRPr lang="es-PE" b="1" dirty="0">
                  <a:solidFill>
                    <a:schemeClr val="bg1"/>
                  </a:solidFill>
                </a:endParaRPr>
              </a:p>
            </p:txBody>
          </p:sp>
          <p:sp>
            <p:nvSpPr>
              <p:cNvPr id="10" name="CuadroTexto 9"/>
              <p:cNvSpPr txBox="1"/>
              <p:nvPr/>
            </p:nvSpPr>
            <p:spPr>
              <a:xfrm>
                <a:off x="3372600" y="2816208"/>
                <a:ext cx="5628904" cy="461665"/>
              </a:xfrm>
              <a:prstGeom prst="rect">
                <a:avLst/>
              </a:prstGeom>
              <a:noFill/>
            </p:spPr>
            <p:txBody>
              <a:bodyPr wrap="square" rtlCol="0">
                <a:spAutoFit/>
              </a:bodyPr>
              <a:lstStyle/>
              <a:p>
                <a:pPr algn="ctr"/>
                <a:r>
                  <a:rPr lang="es-PE" sz="2400" b="1" dirty="0" smtClean="0">
                    <a:solidFill>
                      <a:schemeClr val="bg1"/>
                    </a:solidFill>
                  </a:rPr>
                  <a:t>CONTRATACIONES DEL ESTADO</a:t>
                </a:r>
                <a:endParaRPr lang="es-PE" sz="2400" b="1" dirty="0">
                  <a:solidFill>
                    <a:schemeClr val="bg1"/>
                  </a:solidFill>
                </a:endParaRPr>
              </a:p>
            </p:txBody>
          </p:sp>
        </p:grpSp>
        <p:sp>
          <p:nvSpPr>
            <p:cNvPr id="4" name="CuadroTexto 3"/>
            <p:cNvSpPr txBox="1"/>
            <p:nvPr/>
          </p:nvSpPr>
          <p:spPr>
            <a:xfrm>
              <a:off x="8589364" y="6340839"/>
              <a:ext cx="3357797" cy="369332"/>
            </a:xfrm>
            <a:prstGeom prst="rect">
              <a:avLst/>
            </a:prstGeom>
            <a:solidFill>
              <a:schemeClr val="tx1">
                <a:lumMod val="95000"/>
                <a:lumOff val="5000"/>
              </a:schemeClr>
            </a:solidFill>
          </p:spPr>
          <p:txBody>
            <a:bodyPr wrap="square" rtlCol="0">
              <a:spAutoFit/>
            </a:bodyPr>
            <a:lstStyle/>
            <a:p>
              <a:r>
                <a:rPr lang="es-ES" dirty="0" smtClean="0">
                  <a:solidFill>
                    <a:schemeClr val="bg1"/>
                  </a:solidFill>
                </a:rPr>
                <a:t>Expositor: Konrad Barrón Ebisui</a:t>
              </a:r>
              <a:endParaRPr lang="es-PE" dirty="0">
                <a:solidFill>
                  <a:schemeClr val="bg1"/>
                </a:solidFill>
              </a:endParaRPr>
            </a:p>
          </p:txBody>
        </p:sp>
      </p:grpSp>
    </p:spTree>
    <p:extLst>
      <p:ext uri="{BB962C8B-B14F-4D97-AF65-F5344CB8AC3E}">
        <p14:creationId xmlns:p14="http://schemas.microsoft.com/office/powerpoint/2010/main" val="3384064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12192001" cy="6858000"/>
            <a:chOff x="0" y="0"/>
            <a:chExt cx="12192001" cy="6858000"/>
          </a:xfrm>
          <a:solidFill>
            <a:schemeClr val="tx1"/>
          </a:solidFill>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grpFill/>
            <a:extLst/>
          </p:spPr>
        </p:pic>
        <p:pic>
          <p:nvPicPr>
            <p:cNvPr id="6" name="Imagen 5"/>
            <p:cNvPicPr>
              <a:picLocks noChangeAspect="1"/>
            </p:cNvPicPr>
            <p:nvPr/>
          </p:nvPicPr>
          <p:blipFill>
            <a:blip r:embed="rId3"/>
            <a:stretch>
              <a:fillRect/>
            </a:stretch>
          </p:blipFill>
          <p:spPr>
            <a:xfrm>
              <a:off x="89941" y="77377"/>
              <a:ext cx="2857500" cy="885825"/>
            </a:xfrm>
            <a:prstGeom prst="rect">
              <a:avLst/>
            </a:prstGeom>
            <a:grpFill/>
          </p:spPr>
        </p:pic>
        <p:sp>
          <p:nvSpPr>
            <p:cNvPr id="2" name="CuadroTexto 1"/>
            <p:cNvSpPr txBox="1"/>
            <p:nvPr/>
          </p:nvSpPr>
          <p:spPr>
            <a:xfrm>
              <a:off x="1487981" y="2023549"/>
              <a:ext cx="9337870" cy="2246769"/>
            </a:xfrm>
            <a:prstGeom prst="rect">
              <a:avLst/>
            </a:prstGeom>
            <a:grpFill/>
          </p:spPr>
          <p:txBody>
            <a:bodyPr wrap="square" rtlCol="0">
              <a:spAutoFit/>
            </a:bodyPr>
            <a:lstStyle/>
            <a:p>
              <a:pPr marL="539750" indent="-539750" algn="just">
                <a:buAutoNum type="arabicPeriod" startAt="6"/>
                <a:tabLst>
                  <a:tab pos="539750" algn="l"/>
                </a:tabLst>
              </a:pPr>
              <a:r>
                <a:rPr lang="es-ES" sz="2000" dirty="0" smtClean="0">
                  <a:solidFill>
                    <a:schemeClr val="bg1"/>
                  </a:solidFill>
                </a:rPr>
                <a:t>El </a:t>
              </a:r>
              <a:r>
                <a:rPr lang="es-ES" sz="2000" dirty="0" err="1" smtClean="0">
                  <a:solidFill>
                    <a:schemeClr val="bg1"/>
                  </a:solidFill>
                </a:rPr>
                <a:t>ubigeo</a:t>
              </a:r>
              <a:r>
                <a:rPr lang="es-ES" sz="2000" dirty="0" smtClean="0">
                  <a:solidFill>
                    <a:schemeClr val="bg1"/>
                  </a:solidFill>
                </a:rPr>
                <a:t> geográfico (región, provincia y distrito) registrado en la opción “registro” de los catálogos, debe ser el mismo al declarado como domicilio fiscal en el registro administrado en la SUNAT.</a:t>
              </a:r>
            </a:p>
            <a:p>
              <a:pPr marL="539750" indent="-539750" algn="just">
                <a:buAutoNum type="arabicPeriod" startAt="6"/>
                <a:tabLst>
                  <a:tab pos="539750" algn="l"/>
                </a:tabLst>
              </a:pPr>
              <a:endParaRPr lang="es-ES" sz="2000" dirty="0" smtClean="0">
                <a:solidFill>
                  <a:schemeClr val="bg1"/>
                </a:solidFill>
              </a:endParaRPr>
            </a:p>
            <a:p>
              <a:pPr marL="539750" indent="-539750" algn="just">
                <a:buAutoNum type="arabicPeriod" startAt="6"/>
                <a:tabLst>
                  <a:tab pos="539750" algn="l"/>
                </a:tabLst>
              </a:pPr>
              <a:r>
                <a:rPr lang="es-ES" sz="2000" dirty="0">
                  <a:solidFill>
                    <a:schemeClr val="bg1"/>
                  </a:solidFill>
                </a:rPr>
                <a:t> </a:t>
              </a:r>
              <a:r>
                <a:rPr lang="es-ES" sz="2000" dirty="0" smtClean="0">
                  <a:solidFill>
                    <a:schemeClr val="bg1"/>
                  </a:solidFill>
                </a:rPr>
                <a:t>No contar con deudas que registren la categoría “pérdida” en ninguna de las categorías de clasificación crediticia del deudor de la cartera de créditos, en el registro administrado por la Superintendencia de Banca, Seguros y AFP.</a:t>
              </a:r>
              <a:endParaRPr lang="es-ES" sz="2000" dirty="0">
                <a:solidFill>
                  <a:schemeClr val="bg1"/>
                </a:solidFill>
              </a:endParaRPr>
            </a:p>
          </p:txBody>
        </p:sp>
        <p:sp>
          <p:nvSpPr>
            <p:cNvPr id="4" name="CuadroTexto 3"/>
            <p:cNvSpPr txBox="1"/>
            <p:nvPr/>
          </p:nvSpPr>
          <p:spPr>
            <a:xfrm>
              <a:off x="1487979" y="4422104"/>
              <a:ext cx="9337871" cy="2246769"/>
            </a:xfrm>
            <a:prstGeom prst="rect">
              <a:avLst/>
            </a:prstGeom>
            <a:grpFill/>
          </p:spPr>
          <p:txBody>
            <a:bodyPr wrap="square" rtlCol="0">
              <a:spAutoFit/>
            </a:bodyPr>
            <a:lstStyle/>
            <a:p>
              <a:pPr marL="539750" indent="-539750" algn="just">
                <a:buFont typeface="+mj-lt"/>
                <a:buAutoNum type="arabicPeriod" startAt="8"/>
                <a:tabLst>
                  <a:tab pos="539750" algn="l"/>
                </a:tabLst>
              </a:pPr>
              <a:r>
                <a:rPr lang="es-ES" sz="2000" dirty="0">
                  <a:solidFill>
                    <a:schemeClr val="bg1"/>
                  </a:solidFill>
                </a:rPr>
                <a:t>Estar en el registro administrado por la Superintendencia Nacional de Aduanas y de Administración Tributaria (SUNAT). También el proveedor deberá encontrarse cómo contribuyente “activo” y con condición de contribuyente “habido”. Efectuar el depósito por concepto de garantía de cumplimiento antes de la fecha de suscripción automática del Acuerdo, conforme a las consideraciones establecidas en el Procedimiento para la Implementación de los Catálogos Electrónicos de Acuerdos Marco.</a:t>
              </a:r>
            </a:p>
          </p:txBody>
        </p:sp>
        <p:sp>
          <p:nvSpPr>
            <p:cNvPr id="5" name="CuadroTexto 4"/>
            <p:cNvSpPr txBox="1"/>
            <p:nvPr/>
          </p:nvSpPr>
          <p:spPr>
            <a:xfrm>
              <a:off x="1504295" y="1159329"/>
              <a:ext cx="9190914" cy="584775"/>
            </a:xfrm>
            <a:prstGeom prst="rect">
              <a:avLst/>
            </a:prstGeom>
            <a:grpFill/>
            <a:ln>
              <a:solidFill>
                <a:schemeClr val="bg1"/>
              </a:solidFill>
            </a:ln>
          </p:spPr>
          <p:txBody>
            <a:bodyPr wrap="square" rtlCol="0">
              <a:spAutoFit/>
            </a:bodyPr>
            <a:lstStyle/>
            <a:p>
              <a:pPr algn="ctr"/>
              <a:r>
                <a:rPr lang="es-PE" sz="3200" b="1" dirty="0">
                  <a:solidFill>
                    <a:schemeClr val="bg1"/>
                  </a:solidFill>
                </a:rPr>
                <a:t>REQUISITOS PARA </a:t>
              </a:r>
              <a:r>
                <a:rPr lang="es-PE" sz="3200" b="1" dirty="0" smtClean="0">
                  <a:solidFill>
                    <a:schemeClr val="bg1"/>
                  </a:solidFill>
                </a:rPr>
                <a:t>SER </a:t>
              </a:r>
              <a:r>
                <a:rPr lang="es-PE" sz="3200" b="1" dirty="0">
                  <a:solidFill>
                    <a:schemeClr val="bg1"/>
                  </a:solidFill>
                </a:rPr>
                <a:t>PROVEEDOR DEL ESTADO</a:t>
              </a:r>
            </a:p>
          </p:txBody>
        </p:sp>
      </p:grpSp>
    </p:spTree>
    <p:extLst>
      <p:ext uri="{BB962C8B-B14F-4D97-AF65-F5344CB8AC3E}">
        <p14:creationId xmlns:p14="http://schemas.microsoft.com/office/powerpoint/2010/main" val="717789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p:cNvGrpSpPr/>
          <p:nvPr/>
        </p:nvGrpSpPr>
        <p:grpSpPr>
          <a:xfrm>
            <a:off x="27211" y="0"/>
            <a:ext cx="12210811" cy="6858000"/>
            <a:chOff x="27211" y="0"/>
            <a:chExt cx="12210811" cy="6858000"/>
          </a:xfrm>
        </p:grpSpPr>
        <p:grpSp>
          <p:nvGrpSpPr>
            <p:cNvPr id="29" name="Grupo 28"/>
            <p:cNvGrpSpPr/>
            <p:nvPr/>
          </p:nvGrpSpPr>
          <p:grpSpPr>
            <a:xfrm>
              <a:off x="27211" y="0"/>
              <a:ext cx="12210811" cy="6858000"/>
              <a:chOff x="27211" y="0"/>
              <a:chExt cx="12210811" cy="6858000"/>
            </a:xfrm>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1" y="0"/>
                <a:ext cx="12210811" cy="6858000"/>
              </a:xfrm>
              <a:prstGeom prst="rect">
                <a:avLst/>
              </a:prstGeom>
              <a:solidFill>
                <a:schemeClr val="tx1"/>
              </a:solidFill>
              <a:extLst/>
            </p:spPr>
          </p:pic>
          <p:pic>
            <p:nvPicPr>
              <p:cNvPr id="6" name="Imagen 5"/>
              <p:cNvPicPr>
                <a:picLocks noChangeAspect="1"/>
              </p:cNvPicPr>
              <p:nvPr/>
            </p:nvPicPr>
            <p:blipFill>
              <a:blip r:embed="rId3"/>
              <a:stretch>
                <a:fillRect/>
              </a:stretch>
            </p:blipFill>
            <p:spPr>
              <a:xfrm>
                <a:off x="106392" y="77377"/>
                <a:ext cx="2861909" cy="885825"/>
              </a:xfrm>
              <a:prstGeom prst="rect">
                <a:avLst/>
              </a:prstGeom>
            </p:spPr>
          </p:pic>
          <p:sp>
            <p:nvSpPr>
              <p:cNvPr id="5" name="CuadroTexto 4"/>
              <p:cNvSpPr txBox="1"/>
              <p:nvPr/>
            </p:nvSpPr>
            <p:spPr>
              <a:xfrm>
                <a:off x="1522928" y="930723"/>
                <a:ext cx="9205094" cy="1077218"/>
              </a:xfrm>
              <a:prstGeom prst="rect">
                <a:avLst/>
              </a:prstGeom>
              <a:solidFill>
                <a:schemeClr val="tx1"/>
              </a:solidFill>
              <a:ln>
                <a:solidFill>
                  <a:schemeClr val="bg1"/>
                </a:solidFill>
              </a:ln>
            </p:spPr>
            <p:txBody>
              <a:bodyPr wrap="square" rtlCol="0">
                <a:spAutoFit/>
              </a:bodyPr>
              <a:lstStyle/>
              <a:p>
                <a:pPr algn="ctr"/>
                <a:r>
                  <a:rPr lang="es-PE" sz="3200" b="1" dirty="0" smtClean="0">
                    <a:solidFill>
                      <a:schemeClr val="bg1"/>
                    </a:solidFill>
                  </a:rPr>
                  <a:t>PASOS PARA REALIZAR UNA COMPRA MEDIANTE EL CATALOGO ELECTRÓNICO</a:t>
                </a:r>
                <a:endParaRPr lang="es-PE" sz="3200" b="1" dirty="0">
                  <a:solidFill>
                    <a:schemeClr val="bg1"/>
                  </a:solidFill>
                </a:endParaRPr>
              </a:p>
            </p:txBody>
          </p:sp>
          <p:sp>
            <p:nvSpPr>
              <p:cNvPr id="3" name="CuadroTexto 2"/>
              <p:cNvSpPr txBox="1"/>
              <p:nvPr/>
            </p:nvSpPr>
            <p:spPr>
              <a:xfrm>
                <a:off x="637763" y="2269656"/>
                <a:ext cx="1357362" cy="584775"/>
              </a:xfrm>
              <a:prstGeom prst="rect">
                <a:avLst/>
              </a:prstGeom>
              <a:solidFill>
                <a:schemeClr val="tx1"/>
              </a:solidFill>
            </p:spPr>
            <p:txBody>
              <a:bodyPr wrap="square" rtlCol="0">
                <a:spAutoFit/>
              </a:bodyPr>
              <a:lstStyle/>
              <a:p>
                <a:r>
                  <a:rPr lang="es-ES" sz="3200" b="1" u="sng" dirty="0" smtClean="0">
                    <a:solidFill>
                      <a:srgbClr val="FF0000"/>
                    </a:solidFill>
                  </a:rPr>
                  <a:t>PASOS </a:t>
                </a:r>
                <a:endParaRPr lang="es-PE" sz="3200" b="1" u="sng" dirty="0">
                  <a:solidFill>
                    <a:srgbClr val="FF0000"/>
                  </a:solidFill>
                </a:endParaRPr>
              </a:p>
            </p:txBody>
          </p:sp>
          <p:sp>
            <p:nvSpPr>
              <p:cNvPr id="7" name="Conector 6"/>
              <p:cNvSpPr/>
              <p:nvPr/>
            </p:nvSpPr>
            <p:spPr>
              <a:xfrm>
                <a:off x="1062948" y="3194945"/>
                <a:ext cx="997580" cy="898575"/>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C000"/>
                  </a:solidFill>
                </a:endParaRPr>
              </a:p>
            </p:txBody>
          </p:sp>
          <p:sp>
            <p:nvSpPr>
              <p:cNvPr id="9" name="Conector 8"/>
              <p:cNvSpPr/>
              <p:nvPr/>
            </p:nvSpPr>
            <p:spPr>
              <a:xfrm>
                <a:off x="3439708" y="3249371"/>
                <a:ext cx="1057526" cy="996039"/>
              </a:xfrm>
              <a:prstGeom prst="flowChartConnector">
                <a:avLst/>
              </a:prstGeom>
              <a:solidFill>
                <a:srgbClr val="0AB6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C000"/>
                  </a:solidFill>
                </a:endParaRPr>
              </a:p>
            </p:txBody>
          </p:sp>
          <p:sp>
            <p:nvSpPr>
              <p:cNvPr id="10" name="Conector 9"/>
              <p:cNvSpPr/>
              <p:nvPr/>
            </p:nvSpPr>
            <p:spPr>
              <a:xfrm>
                <a:off x="5745581" y="3200384"/>
                <a:ext cx="1008478" cy="1045027"/>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C000"/>
                  </a:solidFill>
                </a:endParaRPr>
              </a:p>
            </p:txBody>
          </p:sp>
          <p:sp>
            <p:nvSpPr>
              <p:cNvPr id="11" name="Conector 10"/>
              <p:cNvSpPr/>
              <p:nvPr/>
            </p:nvSpPr>
            <p:spPr>
              <a:xfrm>
                <a:off x="8002406" y="3216713"/>
                <a:ext cx="1090240" cy="1028699"/>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solidFill>
                    <a:srgbClr val="FFC000"/>
                  </a:solidFill>
                </a:endParaRPr>
              </a:p>
            </p:txBody>
          </p:sp>
          <p:sp>
            <p:nvSpPr>
              <p:cNvPr id="12" name="Conector 11"/>
              <p:cNvSpPr/>
              <p:nvPr/>
            </p:nvSpPr>
            <p:spPr>
              <a:xfrm>
                <a:off x="10422302" y="3200384"/>
                <a:ext cx="975755" cy="1045029"/>
              </a:xfrm>
              <a:prstGeom prst="flowChartConnector">
                <a:avLst/>
              </a:prstGeom>
              <a:solidFill>
                <a:srgbClr val="F529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C000"/>
                  </a:solidFill>
                </a:endParaRPr>
              </a:p>
            </p:txBody>
          </p:sp>
          <p:sp>
            <p:nvSpPr>
              <p:cNvPr id="8" name="CuadroTexto 7"/>
              <p:cNvSpPr txBox="1"/>
              <p:nvPr/>
            </p:nvSpPr>
            <p:spPr>
              <a:xfrm>
                <a:off x="1457511" y="3345456"/>
                <a:ext cx="207665" cy="584775"/>
              </a:xfrm>
              <a:prstGeom prst="rect">
                <a:avLst/>
              </a:prstGeom>
              <a:noFill/>
            </p:spPr>
            <p:txBody>
              <a:bodyPr wrap="square" rtlCol="0">
                <a:spAutoFit/>
              </a:bodyPr>
              <a:lstStyle/>
              <a:p>
                <a:pPr algn="ctr"/>
                <a:r>
                  <a:rPr lang="es-ES" sz="3200" b="1" dirty="0" smtClean="0"/>
                  <a:t>1</a:t>
                </a:r>
                <a:endParaRPr lang="es-PE" sz="3200" b="1" dirty="0"/>
              </a:p>
            </p:txBody>
          </p:sp>
          <p:sp>
            <p:nvSpPr>
              <p:cNvPr id="13" name="CuadroTexto 12"/>
              <p:cNvSpPr txBox="1"/>
              <p:nvPr/>
            </p:nvSpPr>
            <p:spPr>
              <a:xfrm>
                <a:off x="3777683" y="3476088"/>
                <a:ext cx="381591" cy="584775"/>
              </a:xfrm>
              <a:prstGeom prst="rect">
                <a:avLst/>
              </a:prstGeom>
              <a:noFill/>
            </p:spPr>
            <p:txBody>
              <a:bodyPr wrap="square" rtlCol="0">
                <a:spAutoFit/>
              </a:bodyPr>
              <a:lstStyle/>
              <a:p>
                <a:pPr algn="ctr"/>
                <a:r>
                  <a:rPr lang="es-ES" sz="3200" b="1" dirty="0" smtClean="0"/>
                  <a:t>2</a:t>
                </a:r>
                <a:endParaRPr lang="es-PE" sz="3200" b="1" dirty="0"/>
              </a:p>
            </p:txBody>
          </p:sp>
          <p:sp>
            <p:nvSpPr>
              <p:cNvPr id="14" name="CuadroTexto 13"/>
              <p:cNvSpPr txBox="1"/>
              <p:nvPr/>
            </p:nvSpPr>
            <p:spPr>
              <a:xfrm>
                <a:off x="5985429" y="3459759"/>
                <a:ext cx="490618" cy="584775"/>
              </a:xfrm>
              <a:prstGeom prst="rect">
                <a:avLst/>
              </a:prstGeom>
              <a:noFill/>
            </p:spPr>
            <p:txBody>
              <a:bodyPr wrap="square" rtlCol="0">
                <a:spAutoFit/>
              </a:bodyPr>
              <a:lstStyle/>
              <a:p>
                <a:pPr algn="ctr"/>
                <a:r>
                  <a:rPr lang="es-ES" sz="3200" b="1" dirty="0" smtClean="0"/>
                  <a:t>3</a:t>
                </a:r>
                <a:endParaRPr lang="es-PE" sz="3200" b="1" dirty="0"/>
              </a:p>
            </p:txBody>
          </p:sp>
          <p:sp>
            <p:nvSpPr>
              <p:cNvPr id="15" name="CuadroTexto 14"/>
              <p:cNvSpPr txBox="1"/>
              <p:nvPr/>
            </p:nvSpPr>
            <p:spPr>
              <a:xfrm>
                <a:off x="8340380" y="3427101"/>
                <a:ext cx="417935" cy="584775"/>
              </a:xfrm>
              <a:prstGeom prst="rect">
                <a:avLst/>
              </a:prstGeom>
              <a:noFill/>
            </p:spPr>
            <p:txBody>
              <a:bodyPr wrap="square" rtlCol="0">
                <a:spAutoFit/>
              </a:bodyPr>
              <a:lstStyle/>
              <a:p>
                <a:pPr algn="ctr"/>
                <a:r>
                  <a:rPr lang="es-ES" sz="3200" b="1" dirty="0" smtClean="0"/>
                  <a:t>4</a:t>
                </a:r>
                <a:endParaRPr lang="es-PE" sz="3200" b="1" dirty="0"/>
              </a:p>
            </p:txBody>
          </p:sp>
          <p:sp>
            <p:nvSpPr>
              <p:cNvPr id="16" name="CuadroTexto 15"/>
              <p:cNvSpPr txBox="1"/>
              <p:nvPr/>
            </p:nvSpPr>
            <p:spPr>
              <a:xfrm>
                <a:off x="10695479" y="3394443"/>
                <a:ext cx="424565" cy="584775"/>
              </a:xfrm>
              <a:prstGeom prst="rect">
                <a:avLst/>
              </a:prstGeom>
              <a:noFill/>
            </p:spPr>
            <p:txBody>
              <a:bodyPr wrap="square" rtlCol="0">
                <a:spAutoFit/>
              </a:bodyPr>
              <a:lstStyle/>
              <a:p>
                <a:pPr algn="ctr"/>
                <a:r>
                  <a:rPr lang="es-ES" sz="3200" b="1" dirty="0" smtClean="0"/>
                  <a:t>5</a:t>
                </a:r>
                <a:endParaRPr lang="es-PE" sz="3200" b="1" dirty="0"/>
              </a:p>
            </p:txBody>
          </p:sp>
          <p:sp>
            <p:nvSpPr>
              <p:cNvPr id="17" name="CuadroTexto 16"/>
              <p:cNvSpPr txBox="1"/>
              <p:nvPr/>
            </p:nvSpPr>
            <p:spPr>
              <a:xfrm>
                <a:off x="574029" y="4523000"/>
                <a:ext cx="1869787" cy="1200329"/>
              </a:xfrm>
              <a:prstGeom prst="rect">
                <a:avLst/>
              </a:prstGeom>
              <a:noFill/>
              <a:ln>
                <a:solidFill>
                  <a:srgbClr val="FFFF00"/>
                </a:solidFill>
              </a:ln>
            </p:spPr>
            <p:txBody>
              <a:bodyPr wrap="square" rtlCol="0">
                <a:spAutoFit/>
              </a:bodyPr>
              <a:lstStyle/>
              <a:p>
                <a:pPr algn="ctr"/>
                <a:r>
                  <a:rPr lang="es-ES" dirty="0" smtClean="0">
                    <a:solidFill>
                      <a:schemeClr val="bg1"/>
                    </a:solidFill>
                  </a:rPr>
                  <a:t>Consultar el catalogo y tomar la decisión de compra</a:t>
                </a:r>
                <a:endParaRPr lang="es-PE" dirty="0">
                  <a:solidFill>
                    <a:schemeClr val="bg1"/>
                  </a:solidFill>
                </a:endParaRPr>
              </a:p>
            </p:txBody>
          </p:sp>
          <p:sp>
            <p:nvSpPr>
              <p:cNvPr id="18" name="CuadroTexto 17"/>
              <p:cNvSpPr txBox="1"/>
              <p:nvPr/>
            </p:nvSpPr>
            <p:spPr>
              <a:xfrm>
                <a:off x="3057780" y="4564104"/>
                <a:ext cx="1793826" cy="1200329"/>
              </a:xfrm>
              <a:prstGeom prst="rect">
                <a:avLst/>
              </a:prstGeom>
              <a:noFill/>
              <a:ln>
                <a:solidFill>
                  <a:srgbClr val="FFFF00"/>
                </a:solidFill>
              </a:ln>
            </p:spPr>
            <p:txBody>
              <a:bodyPr wrap="square" rtlCol="0">
                <a:spAutoFit/>
              </a:bodyPr>
              <a:lstStyle/>
              <a:p>
                <a:pPr algn="ctr"/>
                <a:r>
                  <a:rPr lang="es-ES" dirty="0" smtClean="0">
                    <a:solidFill>
                      <a:schemeClr val="bg1"/>
                    </a:solidFill>
                  </a:rPr>
                  <a:t>Solicitar y recibir la cotización de flete (de ser el caso)</a:t>
                </a:r>
                <a:endParaRPr lang="es-PE" dirty="0">
                  <a:solidFill>
                    <a:schemeClr val="bg1"/>
                  </a:solidFill>
                </a:endParaRPr>
              </a:p>
            </p:txBody>
          </p:sp>
          <p:sp>
            <p:nvSpPr>
              <p:cNvPr id="19" name="CuadroTexto 18"/>
              <p:cNvSpPr txBox="1"/>
              <p:nvPr/>
            </p:nvSpPr>
            <p:spPr>
              <a:xfrm>
                <a:off x="5560233" y="4588306"/>
                <a:ext cx="1471838" cy="1231106"/>
              </a:xfrm>
              <a:prstGeom prst="rect">
                <a:avLst/>
              </a:prstGeom>
              <a:noFill/>
              <a:ln>
                <a:solidFill>
                  <a:srgbClr val="FFFF00"/>
                </a:solidFill>
              </a:ln>
            </p:spPr>
            <p:txBody>
              <a:bodyPr wrap="square" rtlCol="0">
                <a:spAutoFit/>
              </a:bodyPr>
              <a:lstStyle/>
              <a:p>
                <a:pPr algn="ctr"/>
                <a:endParaRPr lang="es-ES" sz="200" dirty="0" smtClean="0">
                  <a:solidFill>
                    <a:schemeClr val="bg1"/>
                  </a:solidFill>
                </a:endParaRPr>
              </a:p>
              <a:p>
                <a:pPr algn="ctr"/>
                <a:endParaRPr lang="es-ES" sz="1100" dirty="0" smtClean="0">
                  <a:solidFill>
                    <a:schemeClr val="bg1"/>
                  </a:solidFill>
                </a:endParaRPr>
              </a:p>
              <a:p>
                <a:pPr algn="ctr"/>
                <a:r>
                  <a:rPr lang="es-ES" dirty="0" smtClean="0">
                    <a:solidFill>
                      <a:schemeClr val="bg1"/>
                    </a:solidFill>
                  </a:rPr>
                  <a:t>Emitir la orden electrónica</a:t>
                </a:r>
              </a:p>
              <a:p>
                <a:pPr algn="ctr"/>
                <a:endParaRPr lang="es-PE" sz="700" dirty="0">
                  <a:solidFill>
                    <a:schemeClr val="bg1"/>
                  </a:solidFill>
                </a:endParaRPr>
              </a:p>
            </p:txBody>
          </p:sp>
          <p:sp>
            <p:nvSpPr>
              <p:cNvPr id="20" name="CuadroTexto 19"/>
              <p:cNvSpPr txBox="1"/>
              <p:nvPr/>
            </p:nvSpPr>
            <p:spPr>
              <a:xfrm>
                <a:off x="8018459" y="4604645"/>
                <a:ext cx="1270136" cy="1246495"/>
              </a:xfrm>
              <a:prstGeom prst="rect">
                <a:avLst/>
              </a:prstGeom>
              <a:solidFill>
                <a:schemeClr val="tx1"/>
              </a:solidFill>
              <a:ln>
                <a:solidFill>
                  <a:srgbClr val="FFFF00"/>
                </a:solidFill>
              </a:ln>
            </p:spPr>
            <p:txBody>
              <a:bodyPr wrap="square" rtlCol="0">
                <a:spAutoFit/>
              </a:bodyPr>
              <a:lstStyle/>
              <a:p>
                <a:pPr algn="ctr"/>
                <a:endParaRPr lang="es-ES" sz="1050" dirty="0" smtClean="0">
                  <a:solidFill>
                    <a:schemeClr val="bg1"/>
                  </a:solidFill>
                </a:endParaRPr>
              </a:p>
              <a:p>
                <a:pPr algn="ctr"/>
                <a:r>
                  <a:rPr lang="es-ES" dirty="0" smtClean="0">
                    <a:solidFill>
                      <a:schemeClr val="bg1"/>
                    </a:solidFill>
                  </a:rPr>
                  <a:t>Emitir la orden de compra</a:t>
                </a:r>
              </a:p>
              <a:p>
                <a:pPr algn="ctr"/>
                <a:endParaRPr lang="es-PE" sz="1000" dirty="0">
                  <a:solidFill>
                    <a:schemeClr val="bg1"/>
                  </a:solidFill>
                </a:endParaRPr>
              </a:p>
            </p:txBody>
          </p:sp>
          <p:sp>
            <p:nvSpPr>
              <p:cNvPr id="21" name="CuadroTexto 20"/>
              <p:cNvSpPr txBox="1"/>
              <p:nvPr/>
            </p:nvSpPr>
            <p:spPr>
              <a:xfrm>
                <a:off x="10160637" y="4640365"/>
                <a:ext cx="1466373" cy="1215717"/>
              </a:xfrm>
              <a:prstGeom prst="rect">
                <a:avLst/>
              </a:prstGeom>
              <a:solidFill>
                <a:schemeClr val="tx1"/>
              </a:solidFill>
              <a:ln>
                <a:solidFill>
                  <a:srgbClr val="FFFF00"/>
                </a:solidFill>
              </a:ln>
            </p:spPr>
            <p:txBody>
              <a:bodyPr wrap="square" rtlCol="0">
                <a:spAutoFit/>
              </a:bodyPr>
              <a:lstStyle/>
              <a:p>
                <a:pPr algn="ctr"/>
                <a:endParaRPr lang="es-ES" sz="1100" dirty="0" smtClean="0">
                  <a:solidFill>
                    <a:schemeClr val="bg1"/>
                  </a:solidFill>
                </a:endParaRPr>
              </a:p>
              <a:p>
                <a:pPr algn="ctr"/>
                <a:r>
                  <a:rPr lang="es-ES" dirty="0" smtClean="0">
                    <a:solidFill>
                      <a:schemeClr val="bg1"/>
                    </a:solidFill>
                  </a:rPr>
                  <a:t>Notificar la orden de compra</a:t>
                </a:r>
              </a:p>
              <a:p>
                <a:pPr algn="ctr"/>
                <a:endParaRPr lang="es-PE" sz="800" dirty="0">
                  <a:solidFill>
                    <a:schemeClr val="bg1"/>
                  </a:solidFill>
                </a:endParaRPr>
              </a:p>
            </p:txBody>
          </p:sp>
          <p:sp>
            <p:nvSpPr>
              <p:cNvPr id="22" name="Flecha derecha 21"/>
              <p:cNvSpPr/>
              <p:nvPr/>
            </p:nvSpPr>
            <p:spPr>
              <a:xfrm>
                <a:off x="2436666" y="3510630"/>
                <a:ext cx="784980" cy="40821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0AB61A"/>
                  </a:solidFill>
                </a:endParaRPr>
              </a:p>
            </p:txBody>
          </p:sp>
          <p:sp>
            <p:nvSpPr>
              <p:cNvPr id="24" name="Flecha derecha 23"/>
              <p:cNvSpPr/>
              <p:nvPr/>
            </p:nvSpPr>
            <p:spPr>
              <a:xfrm>
                <a:off x="4780721" y="3532398"/>
                <a:ext cx="784980" cy="408217"/>
              </a:xfrm>
              <a:prstGeom prst="rightArrow">
                <a:avLst/>
              </a:prstGeom>
              <a:solidFill>
                <a:srgbClr val="0AB6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0AB61A"/>
                  </a:solidFill>
                </a:endParaRPr>
              </a:p>
            </p:txBody>
          </p:sp>
          <p:sp>
            <p:nvSpPr>
              <p:cNvPr id="25" name="Flecha derecha 24"/>
              <p:cNvSpPr/>
              <p:nvPr/>
            </p:nvSpPr>
            <p:spPr>
              <a:xfrm>
                <a:off x="7086592" y="3532398"/>
                <a:ext cx="784980" cy="40821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0AB61A"/>
                  </a:solidFill>
                </a:endParaRPr>
              </a:p>
            </p:txBody>
          </p:sp>
          <p:sp>
            <p:nvSpPr>
              <p:cNvPr id="26" name="Flecha derecha 25"/>
              <p:cNvSpPr/>
              <p:nvPr/>
            </p:nvSpPr>
            <p:spPr>
              <a:xfrm>
                <a:off x="9441267" y="3532398"/>
                <a:ext cx="784980" cy="40821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0AB61A"/>
                  </a:solidFill>
                </a:endParaRPr>
              </a:p>
            </p:txBody>
          </p:sp>
        </p:grpSp>
        <p:sp>
          <p:nvSpPr>
            <p:cNvPr id="27" name="CuadroTexto 26"/>
            <p:cNvSpPr txBox="1"/>
            <p:nvPr/>
          </p:nvSpPr>
          <p:spPr>
            <a:xfrm>
              <a:off x="849095" y="6106886"/>
              <a:ext cx="10597231" cy="461665"/>
            </a:xfrm>
            <a:prstGeom prst="rect">
              <a:avLst/>
            </a:prstGeom>
            <a:noFill/>
          </p:spPr>
          <p:txBody>
            <a:bodyPr wrap="square" rtlCol="0">
              <a:spAutoFit/>
            </a:bodyPr>
            <a:lstStyle/>
            <a:p>
              <a:pPr algn="ctr"/>
              <a:r>
                <a:rPr lang="es-ES" sz="2400" b="1" dirty="0" smtClean="0">
                  <a:solidFill>
                    <a:srgbClr val="FFFF00"/>
                  </a:solidFill>
                </a:rPr>
                <a:t>Toda orden de compras debe contar con su Certificación </a:t>
              </a:r>
              <a:r>
                <a:rPr lang="es-ES" sz="2400" b="1" dirty="0">
                  <a:solidFill>
                    <a:srgbClr val="FFFF00"/>
                  </a:solidFill>
                </a:rPr>
                <a:t>P</a:t>
              </a:r>
              <a:r>
                <a:rPr lang="es-ES" sz="2400" b="1" dirty="0" smtClean="0">
                  <a:solidFill>
                    <a:srgbClr val="FFFF00"/>
                  </a:solidFill>
                </a:rPr>
                <a:t>resupuestal en el SIAF</a:t>
              </a:r>
              <a:endParaRPr lang="es-PE" sz="2400" b="1" dirty="0">
                <a:solidFill>
                  <a:srgbClr val="FFFF00"/>
                </a:solidFill>
              </a:endParaRPr>
            </a:p>
          </p:txBody>
        </p:sp>
      </p:grpSp>
    </p:spTree>
    <p:extLst>
      <p:ext uri="{BB962C8B-B14F-4D97-AF65-F5344CB8AC3E}">
        <p14:creationId xmlns:p14="http://schemas.microsoft.com/office/powerpoint/2010/main" val="879876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3960" y="0"/>
            <a:ext cx="12195960" cy="6858000"/>
            <a:chOff x="-3960" y="0"/>
            <a:chExt cx="12195960" cy="6858000"/>
          </a:xfrm>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3960" y="102001"/>
              <a:ext cx="2857500" cy="885825"/>
            </a:xfrm>
            <a:prstGeom prst="rect">
              <a:avLst/>
            </a:prstGeom>
          </p:spPr>
        </p:pic>
        <p:sp>
          <p:nvSpPr>
            <p:cNvPr id="2" name="CuadroTexto 1"/>
            <p:cNvSpPr txBox="1"/>
            <p:nvPr/>
          </p:nvSpPr>
          <p:spPr>
            <a:xfrm>
              <a:off x="3233053" y="1257298"/>
              <a:ext cx="5731330" cy="584775"/>
            </a:xfrm>
            <a:prstGeom prst="rect">
              <a:avLst/>
            </a:prstGeom>
            <a:noFill/>
            <a:ln>
              <a:solidFill>
                <a:schemeClr val="bg1"/>
              </a:solidFill>
            </a:ln>
          </p:spPr>
          <p:txBody>
            <a:bodyPr wrap="square" rtlCol="0">
              <a:spAutoFit/>
            </a:bodyPr>
            <a:lstStyle/>
            <a:p>
              <a:pPr algn="ctr"/>
              <a:r>
                <a:rPr lang="es-ES" sz="3200" b="1" dirty="0" smtClean="0">
                  <a:solidFill>
                    <a:schemeClr val="bg1"/>
                  </a:solidFill>
                </a:rPr>
                <a:t>NUEVAS FUNCIONALIDADES </a:t>
              </a:r>
              <a:endParaRPr lang="es-PE" sz="3200" b="1" dirty="0">
                <a:solidFill>
                  <a:schemeClr val="bg1"/>
                </a:solidFill>
              </a:endParaRPr>
            </a:p>
          </p:txBody>
        </p:sp>
        <p:sp>
          <p:nvSpPr>
            <p:cNvPr id="3" name="CuadroTexto 2"/>
            <p:cNvSpPr txBox="1"/>
            <p:nvPr/>
          </p:nvSpPr>
          <p:spPr>
            <a:xfrm>
              <a:off x="408214" y="2726871"/>
              <a:ext cx="2813962" cy="400110"/>
            </a:xfrm>
            <a:prstGeom prst="rect">
              <a:avLst/>
            </a:prstGeom>
            <a:noFill/>
          </p:spPr>
          <p:txBody>
            <a:bodyPr wrap="square" rtlCol="0">
              <a:spAutoFit/>
            </a:bodyPr>
            <a:lstStyle/>
            <a:p>
              <a:pPr algn="ctr"/>
              <a:r>
                <a:rPr lang="es-ES" sz="2000" b="1" dirty="0" smtClean="0">
                  <a:solidFill>
                    <a:srgbClr val="FF0000"/>
                  </a:solidFill>
                </a:rPr>
                <a:t>TIPO DE CONTRATACIÓN</a:t>
              </a:r>
              <a:endParaRPr lang="es-PE" sz="2000" b="1" dirty="0">
                <a:solidFill>
                  <a:srgbClr val="FF0000"/>
                </a:solidFill>
              </a:endParaRPr>
            </a:p>
          </p:txBody>
        </p:sp>
        <p:sp>
          <p:nvSpPr>
            <p:cNvPr id="4" name="CuadroTexto 3"/>
            <p:cNvSpPr txBox="1"/>
            <p:nvPr/>
          </p:nvSpPr>
          <p:spPr>
            <a:xfrm>
              <a:off x="522514" y="5323119"/>
              <a:ext cx="1224637" cy="369332"/>
            </a:xfrm>
            <a:prstGeom prst="rect">
              <a:avLst/>
            </a:prstGeom>
            <a:noFill/>
            <a:ln>
              <a:solidFill>
                <a:schemeClr val="bg1"/>
              </a:solidFill>
            </a:ln>
          </p:spPr>
          <p:txBody>
            <a:bodyPr wrap="square" rtlCol="0">
              <a:spAutoFit/>
            </a:bodyPr>
            <a:lstStyle/>
            <a:p>
              <a:pPr algn="ctr"/>
              <a:r>
                <a:rPr lang="es-ES" b="1" dirty="0" smtClean="0">
                  <a:solidFill>
                    <a:srgbClr val="FFC000"/>
                  </a:solidFill>
                </a:rPr>
                <a:t>Individual </a:t>
              </a:r>
              <a:endParaRPr lang="es-PE" b="1" dirty="0">
                <a:solidFill>
                  <a:srgbClr val="FFC000"/>
                </a:solidFill>
              </a:endParaRPr>
            </a:p>
          </p:txBody>
        </p:sp>
        <p:sp>
          <p:nvSpPr>
            <p:cNvPr id="5" name="CuadroTexto 4"/>
            <p:cNvSpPr txBox="1"/>
            <p:nvPr/>
          </p:nvSpPr>
          <p:spPr>
            <a:xfrm>
              <a:off x="2304014" y="5323121"/>
              <a:ext cx="1206628" cy="369332"/>
            </a:xfrm>
            <a:prstGeom prst="rect">
              <a:avLst/>
            </a:prstGeom>
            <a:noFill/>
            <a:ln>
              <a:solidFill>
                <a:schemeClr val="bg1"/>
              </a:solidFill>
            </a:ln>
          </p:spPr>
          <p:txBody>
            <a:bodyPr wrap="square" rtlCol="0">
              <a:spAutoFit/>
            </a:bodyPr>
            <a:lstStyle/>
            <a:p>
              <a:pPr algn="ctr"/>
              <a:r>
                <a:rPr lang="es-ES" b="1" dirty="0">
                  <a:solidFill>
                    <a:srgbClr val="FFC000"/>
                  </a:solidFill>
                </a:rPr>
                <a:t>P</a:t>
              </a:r>
              <a:r>
                <a:rPr lang="es-ES" b="1" dirty="0" smtClean="0">
                  <a:solidFill>
                    <a:srgbClr val="FFC000"/>
                  </a:solidFill>
                </a:rPr>
                <a:t>aquete</a:t>
              </a:r>
              <a:endParaRPr lang="es-PE" b="1" dirty="0">
                <a:solidFill>
                  <a:srgbClr val="FFC000"/>
                </a:solidFill>
              </a:endParaRPr>
            </a:p>
          </p:txBody>
        </p:sp>
        <p:sp>
          <p:nvSpPr>
            <p:cNvPr id="7" name="CuadroTexto 6"/>
            <p:cNvSpPr txBox="1"/>
            <p:nvPr/>
          </p:nvSpPr>
          <p:spPr>
            <a:xfrm>
              <a:off x="9029702" y="2743204"/>
              <a:ext cx="1812471" cy="369332"/>
            </a:xfrm>
            <a:prstGeom prst="rect">
              <a:avLst/>
            </a:prstGeom>
            <a:noFill/>
          </p:spPr>
          <p:txBody>
            <a:bodyPr wrap="square" rtlCol="0">
              <a:spAutoFit/>
            </a:bodyPr>
            <a:lstStyle/>
            <a:p>
              <a:pPr algn="ctr"/>
              <a:r>
                <a:rPr lang="es-ES" b="1" dirty="0" smtClean="0">
                  <a:solidFill>
                    <a:srgbClr val="FF0000"/>
                  </a:solidFill>
                </a:rPr>
                <a:t>PROCEDIMIENTO</a:t>
              </a:r>
              <a:endParaRPr lang="es-PE" b="1" dirty="0">
                <a:solidFill>
                  <a:srgbClr val="FF0000"/>
                </a:solidFill>
              </a:endParaRPr>
            </a:p>
          </p:txBody>
        </p:sp>
        <p:sp>
          <p:nvSpPr>
            <p:cNvPr id="8" name="CuadroTexto 7"/>
            <p:cNvSpPr txBox="1"/>
            <p:nvPr/>
          </p:nvSpPr>
          <p:spPr>
            <a:xfrm>
              <a:off x="5257814" y="2726871"/>
              <a:ext cx="2188026" cy="369332"/>
            </a:xfrm>
            <a:prstGeom prst="rect">
              <a:avLst/>
            </a:prstGeom>
            <a:noFill/>
          </p:spPr>
          <p:txBody>
            <a:bodyPr wrap="square" rtlCol="0">
              <a:spAutoFit/>
            </a:bodyPr>
            <a:lstStyle/>
            <a:p>
              <a:pPr algn="ctr"/>
              <a:r>
                <a:rPr lang="es-ES" b="1" dirty="0" smtClean="0">
                  <a:solidFill>
                    <a:srgbClr val="FF0000"/>
                  </a:solidFill>
                </a:rPr>
                <a:t>TIPO DE ENTREGA</a:t>
              </a:r>
              <a:endParaRPr lang="es-PE" b="1" dirty="0">
                <a:solidFill>
                  <a:srgbClr val="FF0000"/>
                </a:solidFill>
              </a:endParaRPr>
            </a:p>
          </p:txBody>
        </p:sp>
        <p:sp>
          <p:nvSpPr>
            <p:cNvPr id="11" name="CuadroTexto 10"/>
            <p:cNvSpPr txBox="1"/>
            <p:nvPr/>
          </p:nvSpPr>
          <p:spPr>
            <a:xfrm>
              <a:off x="8637816" y="3825935"/>
              <a:ext cx="3216728" cy="2308324"/>
            </a:xfrm>
            <a:prstGeom prst="rect">
              <a:avLst/>
            </a:prstGeom>
            <a:solidFill>
              <a:schemeClr val="tx1"/>
            </a:solidFill>
          </p:spPr>
          <p:txBody>
            <a:bodyPr wrap="square" rtlCol="0">
              <a:spAutoFit/>
            </a:bodyPr>
            <a:lstStyle/>
            <a:p>
              <a:r>
                <a:rPr lang="es-ES" dirty="0" smtClean="0">
                  <a:solidFill>
                    <a:schemeClr val="bg1"/>
                  </a:solidFill>
                </a:rPr>
                <a:t>Compra</a:t>
              </a:r>
            </a:p>
            <a:p>
              <a:r>
                <a:rPr lang="es-ES" dirty="0" smtClean="0">
                  <a:solidFill>
                    <a:schemeClr val="bg1"/>
                  </a:solidFill>
                </a:rPr>
                <a:t>Ordinaria hasta S/ 100,000.00</a:t>
              </a:r>
            </a:p>
            <a:p>
              <a:endParaRPr lang="es-ES" dirty="0">
                <a:solidFill>
                  <a:schemeClr val="bg1"/>
                </a:solidFill>
              </a:endParaRPr>
            </a:p>
            <a:p>
              <a:endParaRPr lang="es-ES" dirty="0">
                <a:solidFill>
                  <a:schemeClr val="bg1"/>
                </a:solidFill>
              </a:endParaRPr>
            </a:p>
            <a:p>
              <a:r>
                <a:rPr lang="es-ES" dirty="0" smtClean="0">
                  <a:solidFill>
                    <a:schemeClr val="bg1"/>
                  </a:solidFill>
                </a:rPr>
                <a:t>Gran</a:t>
              </a:r>
            </a:p>
            <a:p>
              <a:r>
                <a:rPr lang="es-ES" dirty="0" smtClean="0">
                  <a:solidFill>
                    <a:schemeClr val="bg1"/>
                  </a:solidFill>
                </a:rPr>
                <a:t>Compra   &gt; = S/ 100,000.00</a:t>
              </a:r>
            </a:p>
            <a:p>
              <a:endParaRPr lang="es-ES" dirty="0" smtClean="0">
                <a:solidFill>
                  <a:schemeClr val="bg1"/>
                </a:solidFill>
              </a:endParaRPr>
            </a:p>
            <a:p>
              <a:endParaRPr lang="es-PE" dirty="0">
                <a:solidFill>
                  <a:schemeClr val="bg1"/>
                </a:solidFill>
              </a:endParaRPr>
            </a:p>
          </p:txBody>
        </p:sp>
        <p:sp>
          <p:nvSpPr>
            <p:cNvPr id="12" name="CuadroTexto 11"/>
            <p:cNvSpPr txBox="1"/>
            <p:nvPr/>
          </p:nvSpPr>
          <p:spPr>
            <a:xfrm>
              <a:off x="5143510" y="3695298"/>
              <a:ext cx="2596233" cy="584775"/>
            </a:xfrm>
            <a:prstGeom prst="rect">
              <a:avLst/>
            </a:prstGeom>
            <a:noFill/>
          </p:spPr>
          <p:txBody>
            <a:bodyPr wrap="square" rtlCol="0">
              <a:spAutoFit/>
            </a:bodyPr>
            <a:lstStyle/>
            <a:p>
              <a:pPr algn="ctr"/>
              <a:r>
                <a:rPr lang="es-ES" sz="1600" dirty="0" smtClean="0">
                  <a:solidFill>
                    <a:schemeClr val="bg1"/>
                  </a:solidFill>
                </a:rPr>
                <a:t>Un solo destino  con una sola entrega ( entrega única)</a:t>
              </a:r>
              <a:endParaRPr lang="es-PE" sz="1600" dirty="0">
                <a:solidFill>
                  <a:schemeClr val="bg1"/>
                </a:solidFill>
              </a:endParaRPr>
            </a:p>
          </p:txBody>
        </p:sp>
        <p:pic>
          <p:nvPicPr>
            <p:cNvPr id="13" name="Imagen 12"/>
            <p:cNvPicPr>
              <a:picLocks noChangeAspect="1"/>
            </p:cNvPicPr>
            <p:nvPr/>
          </p:nvPicPr>
          <p:blipFill>
            <a:blip r:embed="rId4"/>
            <a:stretch>
              <a:fillRect/>
            </a:stretch>
          </p:blipFill>
          <p:spPr>
            <a:xfrm>
              <a:off x="2073734" y="3643758"/>
              <a:ext cx="1559612" cy="1306737"/>
            </a:xfrm>
            <a:prstGeom prst="flowChartConnector">
              <a:avLst/>
            </a:prstGeom>
          </p:spPr>
        </p:pic>
        <p:pic>
          <p:nvPicPr>
            <p:cNvPr id="14" name="Imagen 13"/>
            <p:cNvPicPr>
              <a:picLocks noChangeAspect="1"/>
            </p:cNvPicPr>
            <p:nvPr/>
          </p:nvPicPr>
          <p:blipFill>
            <a:blip r:embed="rId5"/>
            <a:stretch>
              <a:fillRect/>
            </a:stretch>
          </p:blipFill>
          <p:spPr>
            <a:xfrm>
              <a:off x="537981" y="3703413"/>
              <a:ext cx="1169533" cy="1169533"/>
            </a:xfrm>
            <a:prstGeom prst="flowChartConnector">
              <a:avLst/>
            </a:prstGeom>
          </p:spPr>
        </p:pic>
        <p:sp>
          <p:nvSpPr>
            <p:cNvPr id="15" name="Rectángulo redondeado 14"/>
            <p:cNvSpPr/>
            <p:nvPr/>
          </p:nvSpPr>
          <p:spPr>
            <a:xfrm>
              <a:off x="8637816" y="3695298"/>
              <a:ext cx="3216728" cy="2438961"/>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6" name="Imagen 15"/>
            <p:cNvPicPr>
              <a:picLocks noChangeAspect="1"/>
            </p:cNvPicPr>
            <p:nvPr/>
          </p:nvPicPr>
          <p:blipFill rotWithShape="1">
            <a:blip r:embed="rId6"/>
            <a:srcRect t="-13187" b="-13187"/>
            <a:stretch/>
          </p:blipFill>
          <p:spPr>
            <a:xfrm>
              <a:off x="11397342" y="5668863"/>
              <a:ext cx="273403" cy="380615"/>
            </a:xfrm>
            <a:prstGeom prst="rect">
              <a:avLst/>
            </a:prstGeom>
          </p:spPr>
        </p:pic>
        <p:sp>
          <p:nvSpPr>
            <p:cNvPr id="17" name="Rectángulo redondeado 16"/>
            <p:cNvSpPr/>
            <p:nvPr/>
          </p:nvSpPr>
          <p:spPr>
            <a:xfrm>
              <a:off x="278764" y="3510644"/>
              <a:ext cx="3558450" cy="262361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Imagen 17"/>
            <p:cNvPicPr>
              <a:picLocks noChangeAspect="1"/>
            </p:cNvPicPr>
            <p:nvPr/>
          </p:nvPicPr>
          <p:blipFill rotWithShape="1">
            <a:blip r:embed="rId7"/>
            <a:srcRect l="19863" t="9041" r="21336" b="9588"/>
            <a:stretch/>
          </p:blipFill>
          <p:spPr>
            <a:xfrm>
              <a:off x="5159839" y="4917301"/>
              <a:ext cx="653129" cy="971090"/>
            </a:xfrm>
            <a:prstGeom prst="rect">
              <a:avLst/>
            </a:prstGeom>
            <a:ln w="38100">
              <a:solidFill>
                <a:srgbClr val="FFC000"/>
              </a:solidFill>
            </a:ln>
          </p:spPr>
        </p:pic>
        <p:sp>
          <p:nvSpPr>
            <p:cNvPr id="19" name="Flecha izquierda 18"/>
            <p:cNvSpPr/>
            <p:nvPr/>
          </p:nvSpPr>
          <p:spPr>
            <a:xfrm>
              <a:off x="5812971" y="5241474"/>
              <a:ext cx="628655" cy="369337"/>
            </a:xfrm>
            <a:prstGeom prst="lef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n 19"/>
            <p:cNvPicPr>
              <a:picLocks noChangeAspect="1"/>
            </p:cNvPicPr>
            <p:nvPr/>
          </p:nvPicPr>
          <p:blipFill rotWithShape="1">
            <a:blip r:embed="rId8"/>
            <a:srcRect l="10204" t="7183" r="8844" b="7246"/>
            <a:stretch/>
          </p:blipFill>
          <p:spPr>
            <a:xfrm>
              <a:off x="6523274" y="4872946"/>
              <a:ext cx="1216469" cy="1037998"/>
            </a:xfrm>
            <a:prstGeom prst="rect">
              <a:avLst/>
            </a:prstGeom>
            <a:ln w="38100">
              <a:solidFill>
                <a:srgbClr val="FFC000"/>
              </a:solidFill>
            </a:ln>
          </p:spPr>
        </p:pic>
      </p:grpSp>
    </p:spTree>
    <p:extLst>
      <p:ext uri="{BB962C8B-B14F-4D97-AF65-F5344CB8AC3E}">
        <p14:creationId xmlns:p14="http://schemas.microsoft.com/office/powerpoint/2010/main" val="476613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0" y="0"/>
            <a:ext cx="12192001" cy="6858000"/>
            <a:chOff x="0" y="0"/>
            <a:chExt cx="12192001" cy="6858000"/>
          </a:xfrm>
        </p:grpSpPr>
        <p:grpSp>
          <p:nvGrpSpPr>
            <p:cNvPr id="8" name="Grupo 7"/>
            <p:cNvGrpSpPr/>
            <p:nvPr/>
          </p:nvGrpSpPr>
          <p:grpSpPr>
            <a:xfrm>
              <a:off x="0" y="0"/>
              <a:ext cx="12192001" cy="6858000"/>
              <a:chOff x="0" y="0"/>
              <a:chExt cx="12192001" cy="6858000"/>
            </a:xfrm>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solidFill>
                <a:schemeClr val="tx1"/>
              </a:solidFill>
              <a:extLst/>
            </p:spPr>
          </p:pic>
          <p:pic>
            <p:nvPicPr>
              <p:cNvPr id="6" name="Imagen 5"/>
              <p:cNvPicPr>
                <a:picLocks noChangeAspect="1"/>
              </p:cNvPicPr>
              <p:nvPr/>
            </p:nvPicPr>
            <p:blipFill>
              <a:blip r:embed="rId3"/>
              <a:stretch>
                <a:fillRect/>
              </a:stretch>
            </p:blipFill>
            <p:spPr>
              <a:xfrm>
                <a:off x="89941" y="77377"/>
                <a:ext cx="2857500" cy="885825"/>
              </a:xfrm>
              <a:prstGeom prst="rect">
                <a:avLst/>
              </a:prstGeom>
              <a:solidFill>
                <a:schemeClr val="tx1"/>
              </a:solidFill>
            </p:spPr>
          </p:pic>
        </p:grpSp>
        <p:sp>
          <p:nvSpPr>
            <p:cNvPr id="3" name="CuadroTexto 2"/>
            <p:cNvSpPr txBox="1"/>
            <p:nvPr/>
          </p:nvSpPr>
          <p:spPr>
            <a:xfrm>
              <a:off x="3510643" y="2726871"/>
              <a:ext cx="5257800" cy="1200329"/>
            </a:xfrm>
            <a:prstGeom prst="rect">
              <a:avLst/>
            </a:prstGeom>
            <a:noFill/>
            <a:ln>
              <a:solidFill>
                <a:srgbClr val="FFFF00"/>
              </a:solidFill>
            </a:ln>
          </p:spPr>
          <p:txBody>
            <a:bodyPr wrap="square" rtlCol="0">
              <a:spAutoFit/>
            </a:bodyPr>
            <a:lstStyle/>
            <a:p>
              <a:pPr algn="ctr"/>
              <a:r>
                <a:rPr lang="es-ES" sz="7200" b="1" dirty="0" smtClean="0">
                  <a:solidFill>
                    <a:srgbClr val="FFFF00"/>
                  </a:solidFill>
                </a:rPr>
                <a:t>GRACIAS </a:t>
              </a:r>
              <a:endParaRPr lang="es-PE" sz="7200" b="1" dirty="0">
                <a:solidFill>
                  <a:srgbClr val="FFFF00"/>
                </a:solidFill>
              </a:endParaRPr>
            </a:p>
          </p:txBody>
        </p:sp>
      </p:grpSp>
    </p:spTree>
    <p:extLst>
      <p:ext uri="{BB962C8B-B14F-4D97-AF65-F5344CB8AC3E}">
        <p14:creationId xmlns:p14="http://schemas.microsoft.com/office/powerpoint/2010/main" val="795273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1"/>
            <a:ext cx="12192000" cy="6857999"/>
            <a:chOff x="0" y="1"/>
            <a:chExt cx="11938109" cy="6857999"/>
          </a:xfrm>
        </p:grpSpPr>
        <p:grpSp>
          <p:nvGrpSpPr>
            <p:cNvPr id="2" name="Grupo 1"/>
            <p:cNvGrpSpPr/>
            <p:nvPr/>
          </p:nvGrpSpPr>
          <p:grpSpPr>
            <a:xfrm>
              <a:off x="0" y="1"/>
              <a:ext cx="11938109" cy="6857999"/>
              <a:chOff x="0" y="1"/>
              <a:chExt cx="12192000" cy="6857999"/>
            </a:xfrm>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72981" y="49904"/>
                <a:ext cx="2857500" cy="885825"/>
              </a:xfrm>
              <a:prstGeom prst="rect">
                <a:avLst/>
              </a:prstGeom>
            </p:spPr>
          </p:pic>
        </p:grpSp>
        <p:sp>
          <p:nvSpPr>
            <p:cNvPr id="3" name="CuadroTexto 2"/>
            <p:cNvSpPr txBox="1"/>
            <p:nvPr/>
          </p:nvSpPr>
          <p:spPr>
            <a:xfrm>
              <a:off x="4503420" y="1050032"/>
              <a:ext cx="3066602" cy="584775"/>
            </a:xfrm>
            <a:prstGeom prst="rect">
              <a:avLst/>
            </a:prstGeom>
            <a:noFill/>
            <a:ln>
              <a:solidFill>
                <a:schemeClr val="bg1"/>
              </a:solidFill>
            </a:ln>
          </p:spPr>
          <p:txBody>
            <a:bodyPr wrap="square" rtlCol="0">
              <a:spAutoFit/>
            </a:bodyPr>
            <a:lstStyle/>
            <a:p>
              <a:pPr algn="ctr"/>
              <a:r>
                <a:rPr lang="es-ES" sz="3200" b="1" dirty="0" smtClean="0">
                  <a:solidFill>
                    <a:schemeClr val="bg1"/>
                  </a:solidFill>
                </a:rPr>
                <a:t>INDICE</a:t>
              </a:r>
              <a:endParaRPr lang="es-PE" sz="3200" b="1" dirty="0">
                <a:solidFill>
                  <a:schemeClr val="bg1"/>
                </a:solidFill>
              </a:endParaRPr>
            </a:p>
          </p:txBody>
        </p:sp>
        <p:sp>
          <p:nvSpPr>
            <p:cNvPr id="4" name="CuadroTexto 3"/>
            <p:cNvSpPr txBox="1"/>
            <p:nvPr/>
          </p:nvSpPr>
          <p:spPr>
            <a:xfrm>
              <a:off x="1613258" y="1992078"/>
              <a:ext cx="8869674" cy="3785652"/>
            </a:xfrm>
            <a:prstGeom prst="rect">
              <a:avLst/>
            </a:prstGeom>
            <a:noFill/>
          </p:spPr>
          <p:txBody>
            <a:bodyPr wrap="square" rtlCol="0">
              <a:spAutoFit/>
            </a:bodyPr>
            <a:lstStyle/>
            <a:p>
              <a:pPr marL="342900" indent="-342900">
                <a:lnSpc>
                  <a:spcPct val="150000"/>
                </a:lnSpc>
                <a:buAutoNum type="arabicPeriod"/>
              </a:pPr>
              <a:r>
                <a:rPr lang="es-ES" sz="2000" b="1" dirty="0" smtClean="0">
                  <a:solidFill>
                    <a:schemeClr val="bg1"/>
                  </a:solidFill>
                </a:rPr>
                <a:t>LINEA DE TIEMPO </a:t>
              </a:r>
            </a:p>
            <a:p>
              <a:pPr marL="342900" indent="-342900">
                <a:lnSpc>
                  <a:spcPct val="150000"/>
                </a:lnSpc>
                <a:buAutoNum type="arabicPeriod"/>
              </a:pPr>
              <a:r>
                <a:rPr lang="es-ES" sz="2000" b="1" dirty="0" smtClean="0">
                  <a:solidFill>
                    <a:schemeClr val="bg1"/>
                  </a:solidFill>
                </a:rPr>
                <a:t>DEFINICION DE ACUERDO MARCO.</a:t>
              </a:r>
            </a:p>
            <a:p>
              <a:pPr marL="342900" indent="-342900">
                <a:lnSpc>
                  <a:spcPct val="150000"/>
                </a:lnSpc>
                <a:buFontTx/>
                <a:buAutoNum type="arabicPeriod"/>
              </a:pPr>
              <a:r>
                <a:rPr lang="es-ES" sz="2000" b="1" dirty="0">
                  <a:solidFill>
                    <a:schemeClr val="bg1"/>
                  </a:solidFill>
                </a:rPr>
                <a:t>BENEFICIOS DEL ACUERDO MARCO.</a:t>
              </a:r>
            </a:p>
            <a:p>
              <a:pPr marL="342900" indent="-342900">
                <a:lnSpc>
                  <a:spcPct val="150000"/>
                </a:lnSpc>
                <a:buAutoNum type="arabicPeriod"/>
              </a:pPr>
              <a:r>
                <a:rPr lang="es-ES" sz="2000" b="1" dirty="0" smtClean="0">
                  <a:solidFill>
                    <a:schemeClr val="bg1"/>
                  </a:solidFill>
                </a:rPr>
                <a:t>DEFINICION DE CATALOGOS ELECTRONICOS DE ACUERDO MARCO.</a:t>
              </a:r>
            </a:p>
            <a:p>
              <a:pPr marL="342900" indent="-342900">
                <a:lnSpc>
                  <a:spcPct val="150000"/>
                </a:lnSpc>
                <a:buAutoNum type="arabicPeriod"/>
              </a:pPr>
              <a:r>
                <a:rPr lang="es-ES" sz="2000" b="1" dirty="0" smtClean="0">
                  <a:solidFill>
                    <a:schemeClr val="bg1"/>
                  </a:solidFill>
                </a:rPr>
                <a:t>COMO </a:t>
              </a:r>
              <a:r>
                <a:rPr lang="es-ES" sz="2000" b="1" dirty="0">
                  <a:solidFill>
                    <a:schemeClr val="bg1"/>
                  </a:solidFill>
                </a:rPr>
                <a:t>FUNCIONA EL CATALOGO </a:t>
              </a:r>
              <a:r>
                <a:rPr lang="es-ES" sz="2000" b="1" dirty="0" smtClean="0">
                  <a:solidFill>
                    <a:schemeClr val="bg1"/>
                  </a:solidFill>
                </a:rPr>
                <a:t>ELECTRONICO.</a:t>
              </a:r>
            </a:p>
            <a:p>
              <a:pPr marL="342900" indent="-342900">
                <a:lnSpc>
                  <a:spcPct val="150000"/>
                </a:lnSpc>
                <a:buAutoNum type="arabicPeriod"/>
              </a:pPr>
              <a:r>
                <a:rPr lang="es-ES" sz="2000" b="1" dirty="0" smtClean="0">
                  <a:solidFill>
                    <a:schemeClr val="bg1"/>
                  </a:solidFill>
                </a:rPr>
                <a:t>REQUISITOS </a:t>
              </a:r>
              <a:r>
                <a:rPr lang="es-ES" sz="2000" b="1" dirty="0">
                  <a:solidFill>
                    <a:schemeClr val="bg1"/>
                  </a:solidFill>
                </a:rPr>
                <a:t>PARA SER PROVEEDOR DEL </a:t>
              </a:r>
              <a:r>
                <a:rPr lang="es-ES" sz="2000" b="1" dirty="0" smtClean="0">
                  <a:solidFill>
                    <a:schemeClr val="bg1"/>
                  </a:solidFill>
                </a:rPr>
                <a:t>ESTADO.</a:t>
              </a:r>
            </a:p>
            <a:p>
              <a:pPr marL="342900" indent="-342900">
                <a:lnSpc>
                  <a:spcPct val="150000"/>
                </a:lnSpc>
                <a:buAutoNum type="arabicPeriod"/>
              </a:pPr>
              <a:r>
                <a:rPr lang="es-ES" sz="2000" b="1" dirty="0" smtClean="0">
                  <a:solidFill>
                    <a:schemeClr val="bg1"/>
                  </a:solidFill>
                </a:rPr>
                <a:t>PASOS </a:t>
              </a:r>
              <a:r>
                <a:rPr lang="es-ES" sz="2000" b="1" dirty="0">
                  <a:solidFill>
                    <a:schemeClr val="bg1"/>
                  </a:solidFill>
                </a:rPr>
                <a:t>PARA REALIZAR UNA COMPRA MEDIANTE EL CATALOGO </a:t>
              </a:r>
              <a:r>
                <a:rPr lang="es-ES" sz="2000" b="1" dirty="0" smtClean="0">
                  <a:solidFill>
                    <a:schemeClr val="bg1"/>
                  </a:solidFill>
                </a:rPr>
                <a:t>ELECTRÓNICO.</a:t>
              </a:r>
            </a:p>
            <a:p>
              <a:pPr marL="342900" indent="-342900">
                <a:lnSpc>
                  <a:spcPct val="150000"/>
                </a:lnSpc>
                <a:buAutoNum type="arabicPeriod"/>
              </a:pPr>
              <a:r>
                <a:rPr lang="es-ES" sz="2000" b="1" dirty="0" smtClean="0">
                  <a:solidFill>
                    <a:schemeClr val="bg1"/>
                  </a:solidFill>
                </a:rPr>
                <a:t>NUEVAS FUNCIONALIDADES.</a:t>
              </a:r>
              <a:endParaRPr lang="es-PE" sz="2000" b="1" dirty="0">
                <a:solidFill>
                  <a:schemeClr val="bg1"/>
                </a:solidFill>
              </a:endParaRPr>
            </a:p>
          </p:txBody>
        </p:sp>
      </p:grpSp>
    </p:spTree>
    <p:extLst>
      <p:ext uri="{BB962C8B-B14F-4D97-AF65-F5344CB8AC3E}">
        <p14:creationId xmlns:p14="http://schemas.microsoft.com/office/powerpoint/2010/main" val="2054669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p:cNvGrpSpPr/>
          <p:nvPr/>
        </p:nvGrpSpPr>
        <p:grpSpPr>
          <a:xfrm>
            <a:off x="-12499" y="-105489"/>
            <a:ext cx="12192000" cy="6858000"/>
            <a:chOff x="-12499" y="-105489"/>
            <a:chExt cx="12192000" cy="6858000"/>
          </a:xfrm>
        </p:grpSpPr>
        <p:grpSp>
          <p:nvGrpSpPr>
            <p:cNvPr id="2" name="Grupo 1"/>
            <p:cNvGrpSpPr/>
            <p:nvPr/>
          </p:nvGrpSpPr>
          <p:grpSpPr>
            <a:xfrm>
              <a:off x="-12499" y="-105489"/>
              <a:ext cx="12192000" cy="6858000"/>
              <a:chOff x="0" y="0"/>
              <a:chExt cx="12192001" cy="6858000"/>
            </a:xfrm>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154626" y="154312"/>
                <a:ext cx="2857500" cy="885825"/>
              </a:xfrm>
              <a:prstGeom prst="rect">
                <a:avLst/>
              </a:prstGeom>
            </p:spPr>
          </p:pic>
        </p:grpSp>
        <p:sp>
          <p:nvSpPr>
            <p:cNvPr id="3" name="Datos almacenados 2"/>
            <p:cNvSpPr/>
            <p:nvPr/>
          </p:nvSpPr>
          <p:spPr>
            <a:xfrm flipH="1">
              <a:off x="164894" y="4002369"/>
              <a:ext cx="1963713" cy="524656"/>
            </a:xfrm>
            <a:prstGeom prst="flowChartOnlineStorag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2007 - 2008</a:t>
              </a:r>
              <a:endParaRPr lang="es-PE" dirty="0"/>
            </a:p>
          </p:txBody>
        </p:sp>
        <p:cxnSp>
          <p:nvCxnSpPr>
            <p:cNvPr id="8" name="Conector recto 7"/>
            <p:cNvCxnSpPr/>
            <p:nvPr/>
          </p:nvCxnSpPr>
          <p:spPr>
            <a:xfrm>
              <a:off x="1139255" y="4497045"/>
              <a:ext cx="14990" cy="569626"/>
            </a:xfrm>
            <a:prstGeom prst="line">
              <a:avLst/>
            </a:prstGeom>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509671" y="5096653"/>
              <a:ext cx="1274160" cy="369332"/>
            </a:xfrm>
            <a:prstGeom prst="rect">
              <a:avLst/>
            </a:prstGeom>
            <a:noFill/>
            <a:ln>
              <a:noFill/>
            </a:ln>
          </p:spPr>
          <p:txBody>
            <a:bodyPr wrap="square" rtlCol="0">
              <a:spAutoFit/>
            </a:bodyPr>
            <a:lstStyle/>
            <a:p>
              <a:pPr algn="ctr"/>
              <a:r>
                <a:rPr lang="es-ES" b="1" dirty="0" smtClean="0">
                  <a:solidFill>
                    <a:schemeClr val="bg1"/>
                  </a:solidFill>
                </a:rPr>
                <a:t>OSCE</a:t>
              </a:r>
              <a:endParaRPr lang="es-PE" b="1" dirty="0">
                <a:solidFill>
                  <a:schemeClr val="bg1"/>
                </a:solidFill>
              </a:endParaRPr>
            </a:p>
          </p:txBody>
        </p:sp>
        <p:sp>
          <p:nvSpPr>
            <p:cNvPr id="13" name="Conector 12"/>
            <p:cNvSpPr/>
            <p:nvPr/>
          </p:nvSpPr>
          <p:spPr>
            <a:xfrm>
              <a:off x="1034324" y="4931760"/>
              <a:ext cx="224852" cy="149901"/>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p:cNvSpPr txBox="1"/>
            <p:nvPr/>
          </p:nvSpPr>
          <p:spPr>
            <a:xfrm>
              <a:off x="45768" y="5602303"/>
              <a:ext cx="2256558" cy="923330"/>
            </a:xfrm>
            <a:prstGeom prst="rect">
              <a:avLst/>
            </a:prstGeom>
            <a:noFill/>
            <a:ln>
              <a:noFill/>
            </a:ln>
          </p:spPr>
          <p:txBody>
            <a:bodyPr wrap="square" rtlCol="0">
              <a:spAutoFit/>
            </a:bodyPr>
            <a:lstStyle/>
            <a:p>
              <a:pPr algn="ctr"/>
              <a:r>
                <a:rPr lang="es-ES" dirty="0" smtClean="0">
                  <a:solidFill>
                    <a:schemeClr val="bg1"/>
                  </a:solidFill>
                </a:rPr>
                <a:t>Convenios Marcos Creación de catálogos Electrónicos</a:t>
              </a:r>
              <a:endParaRPr lang="es-PE" dirty="0">
                <a:solidFill>
                  <a:schemeClr val="bg1"/>
                </a:solidFill>
              </a:endParaRPr>
            </a:p>
          </p:txBody>
        </p:sp>
        <p:sp>
          <p:nvSpPr>
            <p:cNvPr id="16" name="Datos almacenados 15"/>
            <p:cNvSpPr/>
            <p:nvPr/>
          </p:nvSpPr>
          <p:spPr>
            <a:xfrm flipH="1">
              <a:off x="2113620" y="4002369"/>
              <a:ext cx="1963713" cy="524656"/>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2010</a:t>
              </a:r>
              <a:endParaRPr lang="es-PE" dirty="0"/>
            </a:p>
          </p:txBody>
        </p:sp>
        <p:cxnSp>
          <p:nvCxnSpPr>
            <p:cNvPr id="17" name="Conector recto 16"/>
            <p:cNvCxnSpPr/>
            <p:nvPr/>
          </p:nvCxnSpPr>
          <p:spPr>
            <a:xfrm>
              <a:off x="3050502" y="3556226"/>
              <a:ext cx="37480" cy="566069"/>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2068640" y="2433773"/>
              <a:ext cx="1985571" cy="861774"/>
            </a:xfrm>
            <a:prstGeom prst="rect">
              <a:avLst/>
            </a:prstGeom>
            <a:noFill/>
            <a:ln>
              <a:noFill/>
            </a:ln>
          </p:spPr>
          <p:txBody>
            <a:bodyPr wrap="square" rtlCol="0">
              <a:spAutoFit/>
            </a:bodyPr>
            <a:lstStyle/>
            <a:p>
              <a:pPr algn="ctr"/>
              <a:r>
                <a:rPr lang="es-ES" sz="1600" b="1" dirty="0" smtClean="0">
                  <a:solidFill>
                    <a:schemeClr val="bg1"/>
                  </a:solidFill>
                </a:rPr>
                <a:t>Dirección Técnico Normativo</a:t>
              </a:r>
            </a:p>
            <a:p>
              <a:pPr algn="ctr"/>
              <a:r>
                <a:rPr lang="es-ES" sz="1600" b="1" dirty="0" smtClean="0">
                  <a:solidFill>
                    <a:schemeClr val="bg1"/>
                  </a:solidFill>
                </a:rPr>
                <a:t>OSCE</a:t>
              </a:r>
              <a:endParaRPr lang="es-PE" sz="1600" b="1" dirty="0">
                <a:solidFill>
                  <a:schemeClr val="bg1"/>
                </a:solidFill>
              </a:endParaRPr>
            </a:p>
          </p:txBody>
        </p:sp>
        <p:sp>
          <p:nvSpPr>
            <p:cNvPr id="19" name="Conector 18"/>
            <p:cNvSpPr/>
            <p:nvPr/>
          </p:nvSpPr>
          <p:spPr>
            <a:xfrm>
              <a:off x="2945570" y="3406325"/>
              <a:ext cx="224852" cy="14990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CuadroTexto 19"/>
            <p:cNvSpPr txBox="1"/>
            <p:nvPr/>
          </p:nvSpPr>
          <p:spPr>
            <a:xfrm>
              <a:off x="1783832" y="1334117"/>
              <a:ext cx="2270380" cy="923330"/>
            </a:xfrm>
            <a:prstGeom prst="rect">
              <a:avLst/>
            </a:prstGeom>
            <a:solidFill>
              <a:schemeClr val="tx1">
                <a:lumMod val="95000"/>
                <a:lumOff val="5000"/>
              </a:schemeClr>
            </a:solidFill>
            <a:ln>
              <a:noFill/>
            </a:ln>
          </p:spPr>
          <p:txBody>
            <a:bodyPr wrap="square" rtlCol="0">
              <a:spAutoFit/>
            </a:bodyPr>
            <a:lstStyle/>
            <a:p>
              <a:pPr algn="ctr"/>
              <a:r>
                <a:rPr lang="es-ES" dirty="0" smtClean="0">
                  <a:solidFill>
                    <a:schemeClr val="bg1"/>
                  </a:solidFill>
                </a:rPr>
                <a:t>Convenios Marcos Creación de catálogos Electrónicos</a:t>
              </a:r>
              <a:endParaRPr lang="es-PE" dirty="0">
                <a:solidFill>
                  <a:schemeClr val="bg1"/>
                </a:solidFill>
              </a:endParaRPr>
            </a:p>
          </p:txBody>
        </p:sp>
        <p:sp>
          <p:nvSpPr>
            <p:cNvPr id="32" name="Datos almacenados 31"/>
            <p:cNvSpPr/>
            <p:nvPr/>
          </p:nvSpPr>
          <p:spPr>
            <a:xfrm flipH="1">
              <a:off x="4754376" y="4002369"/>
              <a:ext cx="1963713" cy="524656"/>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2015</a:t>
              </a:r>
              <a:endParaRPr lang="es-PE" dirty="0"/>
            </a:p>
          </p:txBody>
        </p:sp>
        <p:cxnSp>
          <p:nvCxnSpPr>
            <p:cNvPr id="33" name="Conector recto 32"/>
            <p:cNvCxnSpPr/>
            <p:nvPr/>
          </p:nvCxnSpPr>
          <p:spPr>
            <a:xfrm>
              <a:off x="5756220" y="4497045"/>
              <a:ext cx="14990" cy="569626"/>
            </a:xfrm>
            <a:prstGeom prst="line">
              <a:avLst/>
            </a:prstGeom>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4889289" y="5096653"/>
              <a:ext cx="1738860" cy="646331"/>
            </a:xfrm>
            <a:prstGeom prst="rect">
              <a:avLst/>
            </a:prstGeom>
            <a:noFill/>
            <a:ln>
              <a:noFill/>
            </a:ln>
          </p:spPr>
          <p:txBody>
            <a:bodyPr wrap="square" rtlCol="0">
              <a:spAutoFit/>
            </a:bodyPr>
            <a:lstStyle/>
            <a:p>
              <a:pPr algn="ctr"/>
              <a:r>
                <a:rPr lang="es-ES" b="1" dirty="0" smtClean="0">
                  <a:solidFill>
                    <a:schemeClr val="bg1"/>
                  </a:solidFill>
                </a:rPr>
                <a:t>D.S 364-2015-EF</a:t>
              </a:r>
            </a:p>
            <a:p>
              <a:pPr algn="ctr"/>
              <a:r>
                <a:rPr lang="es-ES" b="1" dirty="0" smtClean="0">
                  <a:solidFill>
                    <a:schemeClr val="bg1"/>
                  </a:solidFill>
                </a:rPr>
                <a:t>PERU COMPRAS</a:t>
              </a:r>
              <a:endParaRPr lang="es-PE" b="1" dirty="0">
                <a:solidFill>
                  <a:schemeClr val="bg1"/>
                </a:solidFill>
              </a:endParaRPr>
            </a:p>
          </p:txBody>
        </p:sp>
        <p:sp>
          <p:nvSpPr>
            <p:cNvPr id="35" name="Conector 34"/>
            <p:cNvSpPr/>
            <p:nvPr/>
          </p:nvSpPr>
          <p:spPr>
            <a:xfrm>
              <a:off x="5651289" y="4931760"/>
              <a:ext cx="224852" cy="149901"/>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CuadroTexto 35"/>
            <p:cNvSpPr txBox="1"/>
            <p:nvPr/>
          </p:nvSpPr>
          <p:spPr>
            <a:xfrm>
              <a:off x="3854970" y="5681270"/>
              <a:ext cx="3852472" cy="923330"/>
            </a:xfrm>
            <a:prstGeom prst="rect">
              <a:avLst/>
            </a:prstGeom>
            <a:noFill/>
            <a:ln>
              <a:noFill/>
            </a:ln>
          </p:spPr>
          <p:txBody>
            <a:bodyPr wrap="square" rtlCol="0">
              <a:spAutoFit/>
            </a:bodyPr>
            <a:lstStyle/>
            <a:p>
              <a:pPr algn="ctr"/>
              <a:r>
                <a:rPr lang="es-ES" dirty="0" smtClean="0">
                  <a:solidFill>
                    <a:schemeClr val="bg1"/>
                  </a:solidFill>
                </a:rPr>
                <a:t>Aprueban Reglamento de Organización y Funciones de la Central de Compras Públicas - Perú Compras</a:t>
              </a:r>
              <a:endParaRPr lang="es-PE" dirty="0">
                <a:solidFill>
                  <a:schemeClr val="bg1"/>
                </a:solidFill>
              </a:endParaRPr>
            </a:p>
          </p:txBody>
        </p:sp>
        <p:sp>
          <p:nvSpPr>
            <p:cNvPr id="37" name="Datos almacenados 36"/>
            <p:cNvSpPr/>
            <p:nvPr/>
          </p:nvSpPr>
          <p:spPr>
            <a:xfrm flipH="1">
              <a:off x="7617496" y="4002369"/>
              <a:ext cx="1963713" cy="524656"/>
            </a:xfrm>
            <a:prstGeom prst="flowChartOnlineStora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2016</a:t>
              </a:r>
              <a:endParaRPr lang="es-PE" dirty="0"/>
            </a:p>
          </p:txBody>
        </p:sp>
        <p:cxnSp>
          <p:nvCxnSpPr>
            <p:cNvPr id="38" name="Conector recto 37"/>
            <p:cNvCxnSpPr/>
            <p:nvPr/>
          </p:nvCxnSpPr>
          <p:spPr>
            <a:xfrm>
              <a:off x="5691275" y="3507311"/>
              <a:ext cx="35696" cy="539127"/>
            </a:xfrm>
            <a:prstGeom prst="line">
              <a:avLst/>
            </a:prstGeom>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4649451" y="2366280"/>
              <a:ext cx="2111108" cy="923330"/>
            </a:xfrm>
            <a:prstGeom prst="rect">
              <a:avLst/>
            </a:prstGeom>
            <a:noFill/>
            <a:ln>
              <a:noFill/>
            </a:ln>
          </p:spPr>
          <p:txBody>
            <a:bodyPr wrap="square" rtlCol="0">
              <a:spAutoFit/>
            </a:bodyPr>
            <a:lstStyle/>
            <a:p>
              <a:pPr algn="ctr"/>
              <a:r>
                <a:rPr lang="es-ES" b="1" dirty="0" smtClean="0">
                  <a:solidFill>
                    <a:schemeClr val="bg1"/>
                  </a:solidFill>
                </a:rPr>
                <a:t>Cambia Convenio Marco</a:t>
              </a:r>
            </a:p>
            <a:p>
              <a:pPr algn="ctr"/>
              <a:r>
                <a:rPr lang="es-ES" b="1" dirty="0" smtClean="0">
                  <a:solidFill>
                    <a:schemeClr val="bg1"/>
                  </a:solidFill>
                </a:rPr>
                <a:t> por Acuerdo Marco</a:t>
              </a:r>
            </a:p>
          </p:txBody>
        </p:sp>
        <p:sp>
          <p:nvSpPr>
            <p:cNvPr id="40" name="Conector 39"/>
            <p:cNvSpPr/>
            <p:nvPr/>
          </p:nvSpPr>
          <p:spPr>
            <a:xfrm>
              <a:off x="5586343" y="3323511"/>
              <a:ext cx="214149" cy="142766"/>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CuadroTexto 40"/>
            <p:cNvSpPr txBox="1"/>
            <p:nvPr/>
          </p:nvSpPr>
          <p:spPr>
            <a:xfrm>
              <a:off x="4222237" y="1319129"/>
              <a:ext cx="2780676" cy="923330"/>
            </a:xfrm>
            <a:prstGeom prst="rect">
              <a:avLst/>
            </a:prstGeom>
            <a:noFill/>
            <a:ln>
              <a:noFill/>
            </a:ln>
          </p:spPr>
          <p:txBody>
            <a:bodyPr wrap="square" rtlCol="0">
              <a:spAutoFit/>
            </a:bodyPr>
            <a:lstStyle/>
            <a:p>
              <a:pPr algn="ctr"/>
              <a:r>
                <a:rPr lang="es-ES" dirty="0" smtClean="0">
                  <a:solidFill>
                    <a:schemeClr val="bg1"/>
                  </a:solidFill>
                </a:rPr>
                <a:t>Aprueban el reglamento de Ley Nº 30225 - Ley de</a:t>
              </a:r>
            </a:p>
            <a:p>
              <a:pPr algn="ctr"/>
              <a:r>
                <a:rPr lang="es-ES" dirty="0" smtClean="0">
                  <a:solidFill>
                    <a:schemeClr val="bg1"/>
                  </a:solidFill>
                </a:rPr>
                <a:t>Contrataciones del Estado</a:t>
              </a:r>
              <a:endParaRPr lang="es-PE" dirty="0">
                <a:solidFill>
                  <a:schemeClr val="bg1"/>
                </a:solidFill>
              </a:endParaRPr>
            </a:p>
          </p:txBody>
        </p:sp>
        <p:sp>
          <p:nvSpPr>
            <p:cNvPr id="31" name="CuadroTexto 30"/>
            <p:cNvSpPr txBox="1"/>
            <p:nvPr/>
          </p:nvSpPr>
          <p:spPr>
            <a:xfrm>
              <a:off x="7122832" y="1708875"/>
              <a:ext cx="2740702" cy="1477328"/>
            </a:xfrm>
            <a:prstGeom prst="rect">
              <a:avLst/>
            </a:prstGeom>
            <a:noFill/>
          </p:spPr>
          <p:txBody>
            <a:bodyPr wrap="square" rtlCol="0">
              <a:spAutoFit/>
            </a:bodyPr>
            <a:lstStyle/>
            <a:p>
              <a:pPr algn="ctr"/>
              <a:r>
                <a:rPr lang="es-ES" dirty="0" smtClean="0">
                  <a:solidFill>
                    <a:schemeClr val="bg1"/>
                  </a:solidFill>
                </a:rPr>
                <a:t>Convenio de Cooperación Interinstitucional suscrito entre la Central de Compras Públicas –</a:t>
              </a:r>
            </a:p>
            <a:p>
              <a:pPr algn="ctr"/>
              <a:r>
                <a:rPr lang="es-ES" b="1" dirty="0" smtClean="0">
                  <a:solidFill>
                    <a:schemeClr val="bg1"/>
                  </a:solidFill>
                </a:rPr>
                <a:t>PERÚ COMPRAS y el OSCE</a:t>
              </a:r>
              <a:endParaRPr lang="es-PE" b="1" dirty="0">
                <a:solidFill>
                  <a:schemeClr val="bg1"/>
                </a:solidFill>
              </a:endParaRPr>
            </a:p>
          </p:txBody>
        </p:sp>
        <p:cxnSp>
          <p:nvCxnSpPr>
            <p:cNvPr id="44" name="Conector recto 43"/>
            <p:cNvCxnSpPr/>
            <p:nvPr/>
          </p:nvCxnSpPr>
          <p:spPr>
            <a:xfrm>
              <a:off x="8520552" y="3488437"/>
              <a:ext cx="35696" cy="539127"/>
            </a:xfrm>
            <a:prstGeom prst="line">
              <a:avLst/>
            </a:prstGeom>
          </p:spPr>
          <p:style>
            <a:lnRef idx="1">
              <a:schemeClr val="accent1"/>
            </a:lnRef>
            <a:fillRef idx="0">
              <a:schemeClr val="accent1"/>
            </a:fillRef>
            <a:effectRef idx="0">
              <a:schemeClr val="accent1"/>
            </a:effectRef>
            <a:fontRef idx="minor">
              <a:schemeClr val="tx1"/>
            </a:fontRef>
          </p:style>
        </p:cxnSp>
        <p:sp>
          <p:nvSpPr>
            <p:cNvPr id="46" name="Conector 45"/>
            <p:cNvSpPr/>
            <p:nvPr/>
          </p:nvSpPr>
          <p:spPr>
            <a:xfrm>
              <a:off x="8400630" y="3295917"/>
              <a:ext cx="214149" cy="142766"/>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Datos almacenados 47"/>
            <p:cNvSpPr/>
            <p:nvPr/>
          </p:nvSpPr>
          <p:spPr>
            <a:xfrm flipH="1">
              <a:off x="9887886" y="3977174"/>
              <a:ext cx="1963713" cy="524656"/>
            </a:xfrm>
            <a:prstGeom prst="flowChartOnlineStorage">
              <a:avLst/>
            </a:prstGeom>
            <a:solidFill>
              <a:srgbClr val="EF6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2017 - 2022</a:t>
              </a:r>
              <a:endParaRPr lang="es-PE" dirty="0"/>
            </a:p>
          </p:txBody>
        </p:sp>
        <p:cxnSp>
          <p:nvCxnSpPr>
            <p:cNvPr id="49" name="Conector recto 48"/>
            <p:cNvCxnSpPr/>
            <p:nvPr/>
          </p:nvCxnSpPr>
          <p:spPr>
            <a:xfrm>
              <a:off x="10820922" y="4317684"/>
              <a:ext cx="35696" cy="539127"/>
            </a:xfrm>
            <a:prstGeom prst="line">
              <a:avLst/>
            </a:prstGeom>
          </p:spPr>
          <p:style>
            <a:lnRef idx="1">
              <a:schemeClr val="accent1"/>
            </a:lnRef>
            <a:fillRef idx="0">
              <a:schemeClr val="accent1"/>
            </a:fillRef>
            <a:effectRef idx="0">
              <a:schemeClr val="accent1"/>
            </a:effectRef>
            <a:fontRef idx="minor">
              <a:schemeClr val="tx1"/>
            </a:fontRef>
          </p:style>
        </p:cxnSp>
        <p:sp>
          <p:nvSpPr>
            <p:cNvPr id="50" name="Conector 49"/>
            <p:cNvSpPr/>
            <p:nvPr/>
          </p:nvSpPr>
          <p:spPr>
            <a:xfrm>
              <a:off x="10760960" y="4799716"/>
              <a:ext cx="214149" cy="142766"/>
            </a:xfrm>
            <a:prstGeom prst="flowChartConnector">
              <a:avLst/>
            </a:prstGeom>
            <a:solidFill>
              <a:srgbClr val="EF6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7" name="CuadroTexto 46"/>
            <p:cNvSpPr txBox="1"/>
            <p:nvPr/>
          </p:nvSpPr>
          <p:spPr>
            <a:xfrm>
              <a:off x="10043411" y="5066678"/>
              <a:ext cx="1703258" cy="369332"/>
            </a:xfrm>
            <a:prstGeom prst="rect">
              <a:avLst/>
            </a:prstGeom>
            <a:noFill/>
          </p:spPr>
          <p:txBody>
            <a:bodyPr wrap="square" rtlCol="0">
              <a:spAutoFit/>
            </a:bodyPr>
            <a:lstStyle/>
            <a:p>
              <a:r>
                <a:rPr lang="es-PE" dirty="0" smtClean="0">
                  <a:solidFill>
                    <a:schemeClr val="bg1"/>
                  </a:solidFill>
                </a:rPr>
                <a:t>PERU COMPRAS</a:t>
              </a:r>
              <a:endParaRPr lang="es-PE" dirty="0">
                <a:solidFill>
                  <a:schemeClr val="bg1"/>
                </a:solidFill>
              </a:endParaRPr>
            </a:p>
          </p:txBody>
        </p:sp>
        <p:sp>
          <p:nvSpPr>
            <p:cNvPr id="55" name="CuadroTexto 54"/>
            <p:cNvSpPr txBox="1"/>
            <p:nvPr/>
          </p:nvSpPr>
          <p:spPr>
            <a:xfrm>
              <a:off x="9581209" y="5651290"/>
              <a:ext cx="2598291" cy="923330"/>
            </a:xfrm>
            <a:prstGeom prst="rect">
              <a:avLst/>
            </a:prstGeom>
            <a:solidFill>
              <a:schemeClr val="tx1">
                <a:lumMod val="95000"/>
                <a:lumOff val="5000"/>
              </a:schemeClr>
            </a:solidFill>
          </p:spPr>
          <p:txBody>
            <a:bodyPr wrap="square" rtlCol="0">
              <a:spAutoFit/>
            </a:bodyPr>
            <a:lstStyle/>
            <a:p>
              <a:pPr algn="just"/>
              <a:r>
                <a:rPr lang="es-PE" dirty="0" smtClean="0">
                  <a:solidFill>
                    <a:schemeClr val="bg1"/>
                  </a:solidFill>
                </a:rPr>
                <a:t>41 Catálogos Electrónicos que corresponden a 25 Acuerdos Marco vigentes.</a:t>
              </a:r>
              <a:endParaRPr lang="es-PE" dirty="0">
                <a:solidFill>
                  <a:schemeClr val="bg1"/>
                </a:solidFill>
              </a:endParaRPr>
            </a:p>
          </p:txBody>
        </p:sp>
        <p:sp>
          <p:nvSpPr>
            <p:cNvPr id="56" name="CuadroTexto 55"/>
            <p:cNvSpPr txBox="1"/>
            <p:nvPr/>
          </p:nvSpPr>
          <p:spPr>
            <a:xfrm>
              <a:off x="3979261" y="434718"/>
              <a:ext cx="4346420" cy="584775"/>
            </a:xfrm>
            <a:prstGeom prst="rect">
              <a:avLst/>
            </a:prstGeom>
            <a:solidFill>
              <a:schemeClr val="tx1">
                <a:lumMod val="95000"/>
                <a:lumOff val="5000"/>
              </a:schemeClr>
            </a:solidFill>
            <a:ln>
              <a:solidFill>
                <a:schemeClr val="bg1"/>
              </a:solidFill>
            </a:ln>
          </p:spPr>
          <p:txBody>
            <a:bodyPr wrap="square" rtlCol="0">
              <a:spAutoFit/>
            </a:bodyPr>
            <a:lstStyle/>
            <a:p>
              <a:pPr algn="ctr"/>
              <a:r>
                <a:rPr lang="es-ES" sz="3200" b="1" dirty="0" smtClean="0">
                  <a:solidFill>
                    <a:schemeClr val="bg1"/>
                  </a:solidFill>
                </a:rPr>
                <a:t>LÍNEA DEL TIEMPO </a:t>
              </a:r>
              <a:endParaRPr lang="es-PE" sz="3200" b="1" dirty="0">
                <a:solidFill>
                  <a:schemeClr val="bg1"/>
                </a:solidFill>
              </a:endParaRPr>
            </a:p>
          </p:txBody>
        </p:sp>
      </p:grpSp>
    </p:spTree>
    <p:extLst>
      <p:ext uri="{BB962C8B-B14F-4D97-AF65-F5344CB8AC3E}">
        <p14:creationId xmlns:p14="http://schemas.microsoft.com/office/powerpoint/2010/main" val="4281601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p:cNvGrpSpPr/>
          <p:nvPr/>
        </p:nvGrpSpPr>
        <p:grpSpPr>
          <a:xfrm>
            <a:off x="0" y="0"/>
            <a:ext cx="12192000" cy="6857999"/>
            <a:chOff x="0" y="0"/>
            <a:chExt cx="12192000" cy="6857999"/>
          </a:xfrm>
        </p:grpSpPr>
        <p:grpSp>
          <p:nvGrpSpPr>
            <p:cNvPr id="21" name="Grupo 20"/>
            <p:cNvGrpSpPr/>
            <p:nvPr/>
          </p:nvGrpSpPr>
          <p:grpSpPr>
            <a:xfrm>
              <a:off x="0" y="0"/>
              <a:ext cx="12192000" cy="6857999"/>
              <a:chOff x="0" y="0"/>
              <a:chExt cx="12192000" cy="6857999"/>
            </a:xfrm>
          </p:grpSpPr>
          <p:grpSp>
            <p:nvGrpSpPr>
              <p:cNvPr id="2" name="Grupo 1"/>
              <p:cNvGrpSpPr/>
              <p:nvPr/>
            </p:nvGrpSpPr>
            <p:grpSpPr>
              <a:xfrm>
                <a:off x="0" y="0"/>
                <a:ext cx="12192000" cy="6857999"/>
                <a:chOff x="0" y="1"/>
                <a:chExt cx="12192000" cy="6857999"/>
              </a:xfrm>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154626" y="409142"/>
                  <a:ext cx="2857500" cy="885825"/>
                </a:xfrm>
                <a:prstGeom prst="rect">
                  <a:avLst/>
                </a:prstGeom>
              </p:spPr>
            </p:pic>
          </p:grpSp>
          <p:sp>
            <p:nvSpPr>
              <p:cNvPr id="5" name="CuadroTexto 4"/>
              <p:cNvSpPr txBox="1"/>
              <p:nvPr/>
            </p:nvSpPr>
            <p:spPr>
              <a:xfrm>
                <a:off x="1603947" y="2083637"/>
                <a:ext cx="8844197" cy="1631216"/>
              </a:xfrm>
              <a:prstGeom prst="rect">
                <a:avLst/>
              </a:prstGeom>
              <a:solidFill>
                <a:schemeClr val="tx1">
                  <a:lumMod val="95000"/>
                  <a:lumOff val="5000"/>
                </a:schemeClr>
              </a:solidFill>
            </p:spPr>
            <p:txBody>
              <a:bodyPr wrap="square" rtlCol="0">
                <a:spAutoFit/>
              </a:bodyPr>
              <a:lstStyle/>
              <a:p>
                <a:pPr algn="just"/>
                <a:r>
                  <a:rPr lang="es-ES" sz="2000" dirty="0" smtClean="0">
                    <a:solidFill>
                      <a:schemeClr val="bg1"/>
                    </a:solidFill>
                  </a:rPr>
                  <a:t>Es la modalidad por la cual se selecciona a aquellos proveedores con los que las Entidades deberán contratar los bienes y/o servicios que requieran y que son ofertados a través de los Catálogos Electrónicos de Acuerdos Marco, mediante el cual se realiza la contratación sin mediar un procedimiento de selección, siempre y cuando los bienes y/o servicios a contratar formen parte de dicho acuerdo.</a:t>
                </a:r>
                <a:endParaRPr lang="es-PE" sz="2000" dirty="0">
                  <a:solidFill>
                    <a:schemeClr val="bg1"/>
                  </a:solidFill>
                </a:endParaRPr>
              </a:p>
            </p:txBody>
          </p:sp>
          <p:sp>
            <p:nvSpPr>
              <p:cNvPr id="8" name="CuadroTexto 7"/>
              <p:cNvSpPr txBox="1"/>
              <p:nvPr/>
            </p:nvSpPr>
            <p:spPr>
              <a:xfrm>
                <a:off x="1663908" y="1618938"/>
                <a:ext cx="2548328" cy="400110"/>
              </a:xfrm>
              <a:prstGeom prst="rect">
                <a:avLst/>
              </a:prstGeom>
              <a:solidFill>
                <a:schemeClr val="tx1">
                  <a:lumMod val="95000"/>
                  <a:lumOff val="5000"/>
                </a:schemeClr>
              </a:solidFill>
              <a:ln>
                <a:solidFill>
                  <a:schemeClr val="bg1"/>
                </a:solidFill>
              </a:ln>
            </p:spPr>
            <p:txBody>
              <a:bodyPr wrap="square" rtlCol="0">
                <a:spAutoFit/>
              </a:bodyPr>
              <a:lstStyle/>
              <a:p>
                <a:r>
                  <a:rPr lang="es-PE" sz="2000" b="1" dirty="0" smtClean="0">
                    <a:solidFill>
                      <a:schemeClr val="bg1"/>
                    </a:solidFill>
                  </a:rPr>
                  <a:t>ACUERDO MARCO</a:t>
                </a:r>
                <a:endParaRPr lang="es-PE" sz="2000" b="1" dirty="0">
                  <a:solidFill>
                    <a:schemeClr val="bg1"/>
                  </a:solidFill>
                </a:endParaRPr>
              </a:p>
            </p:txBody>
          </p:sp>
          <p:pic>
            <p:nvPicPr>
              <p:cNvPr id="13" name="Imagen 12"/>
              <p:cNvPicPr>
                <a:picLocks noChangeAspect="1"/>
              </p:cNvPicPr>
              <p:nvPr/>
            </p:nvPicPr>
            <p:blipFill>
              <a:blip r:embed="rId4"/>
              <a:stretch>
                <a:fillRect/>
              </a:stretch>
            </p:blipFill>
            <p:spPr>
              <a:xfrm>
                <a:off x="4495331" y="3884965"/>
                <a:ext cx="3201337" cy="1680702"/>
              </a:xfrm>
              <a:prstGeom prst="rect">
                <a:avLst/>
              </a:prstGeom>
            </p:spPr>
          </p:pic>
          <p:pic>
            <p:nvPicPr>
              <p:cNvPr id="14" name="Imagen 13"/>
              <p:cNvPicPr>
                <a:picLocks noChangeAspect="1"/>
              </p:cNvPicPr>
              <p:nvPr/>
            </p:nvPicPr>
            <p:blipFill>
              <a:blip r:embed="rId5"/>
              <a:stretch>
                <a:fillRect/>
              </a:stretch>
            </p:blipFill>
            <p:spPr>
              <a:xfrm>
                <a:off x="2480209" y="3884965"/>
                <a:ext cx="1618466" cy="1618466"/>
              </a:xfrm>
              <a:prstGeom prst="rect">
                <a:avLst/>
              </a:prstGeom>
            </p:spPr>
          </p:pic>
          <p:pic>
            <p:nvPicPr>
              <p:cNvPr id="15" name="Imagen 14"/>
              <p:cNvPicPr>
                <a:picLocks noChangeAspect="1"/>
              </p:cNvPicPr>
              <p:nvPr/>
            </p:nvPicPr>
            <p:blipFill>
              <a:blip r:embed="rId6"/>
              <a:stretch>
                <a:fillRect/>
              </a:stretch>
            </p:blipFill>
            <p:spPr>
              <a:xfrm>
                <a:off x="8002549" y="3885706"/>
                <a:ext cx="1679961" cy="1679961"/>
              </a:xfrm>
              <a:prstGeom prst="rect">
                <a:avLst/>
              </a:prstGeom>
            </p:spPr>
          </p:pic>
          <p:sp>
            <p:nvSpPr>
              <p:cNvPr id="16" name="CuadroTexto 15"/>
              <p:cNvSpPr txBox="1"/>
              <p:nvPr/>
            </p:nvSpPr>
            <p:spPr>
              <a:xfrm>
                <a:off x="2480205" y="5786210"/>
                <a:ext cx="7202301" cy="646331"/>
              </a:xfrm>
              <a:prstGeom prst="rect">
                <a:avLst/>
              </a:prstGeom>
              <a:solidFill>
                <a:schemeClr val="tx1">
                  <a:lumMod val="95000"/>
                  <a:lumOff val="5000"/>
                </a:schemeClr>
              </a:solidFill>
            </p:spPr>
            <p:txBody>
              <a:bodyPr wrap="square" rtlCol="0">
                <a:spAutoFit/>
              </a:bodyPr>
              <a:lstStyle/>
              <a:p>
                <a:pPr algn="just"/>
                <a:r>
                  <a:rPr lang="es-ES" dirty="0" smtClean="0">
                    <a:solidFill>
                      <a:schemeClr val="bg1"/>
                    </a:solidFill>
                  </a:rPr>
                  <a:t>A la fecha existen 41 Catálogos Electrónicos que corresponden a 25 Acuerdos Marco vigentes. </a:t>
                </a:r>
                <a:endParaRPr lang="es-PE" dirty="0">
                  <a:solidFill>
                    <a:schemeClr val="bg1"/>
                  </a:solidFill>
                </a:endParaRPr>
              </a:p>
            </p:txBody>
          </p:sp>
        </p:grpSp>
        <p:sp>
          <p:nvSpPr>
            <p:cNvPr id="19" name="CuadroTexto 18"/>
            <p:cNvSpPr txBox="1"/>
            <p:nvPr/>
          </p:nvSpPr>
          <p:spPr>
            <a:xfrm>
              <a:off x="4563723" y="648635"/>
              <a:ext cx="3132945" cy="584775"/>
            </a:xfrm>
            <a:prstGeom prst="rect">
              <a:avLst/>
            </a:prstGeom>
            <a:solidFill>
              <a:schemeClr val="tx1">
                <a:lumMod val="95000"/>
                <a:lumOff val="5000"/>
              </a:schemeClr>
            </a:solidFill>
            <a:ln>
              <a:solidFill>
                <a:schemeClr val="bg1"/>
              </a:solidFill>
            </a:ln>
          </p:spPr>
          <p:txBody>
            <a:bodyPr wrap="square" rtlCol="0">
              <a:spAutoFit/>
            </a:bodyPr>
            <a:lstStyle/>
            <a:p>
              <a:pPr algn="ctr"/>
              <a:r>
                <a:rPr lang="es-ES" sz="3200" b="1" dirty="0" smtClean="0">
                  <a:solidFill>
                    <a:schemeClr val="bg1"/>
                  </a:solidFill>
                </a:rPr>
                <a:t>DEFINICIÓN</a:t>
              </a:r>
              <a:endParaRPr lang="es-PE" sz="3200" b="1" dirty="0">
                <a:solidFill>
                  <a:schemeClr val="bg1"/>
                </a:solidFill>
              </a:endParaRPr>
            </a:p>
          </p:txBody>
        </p:sp>
      </p:grpSp>
    </p:spTree>
    <p:extLst>
      <p:ext uri="{BB962C8B-B14F-4D97-AF65-F5344CB8AC3E}">
        <p14:creationId xmlns:p14="http://schemas.microsoft.com/office/powerpoint/2010/main" val="1652896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2192001" cy="6858000"/>
            <a:chOff x="0" y="0"/>
            <a:chExt cx="12192001" cy="6858000"/>
          </a:xfrm>
        </p:grpSpPr>
        <p:grpSp>
          <p:nvGrpSpPr>
            <p:cNvPr id="23" name="Grupo 22"/>
            <p:cNvGrpSpPr/>
            <p:nvPr/>
          </p:nvGrpSpPr>
          <p:grpSpPr>
            <a:xfrm>
              <a:off x="0" y="0"/>
              <a:ext cx="12192001" cy="6858000"/>
              <a:chOff x="0" y="0"/>
              <a:chExt cx="12192001" cy="6858000"/>
            </a:xfrm>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0" y="155289"/>
                <a:ext cx="2857500" cy="885825"/>
              </a:xfrm>
              <a:prstGeom prst="rect">
                <a:avLst/>
              </a:prstGeom>
            </p:spPr>
          </p:pic>
          <p:sp>
            <p:nvSpPr>
              <p:cNvPr id="3" name="Elipse 2"/>
              <p:cNvSpPr/>
              <p:nvPr/>
            </p:nvSpPr>
            <p:spPr>
              <a:xfrm>
                <a:off x="974355" y="2968052"/>
                <a:ext cx="6670623" cy="35676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Elipse 3"/>
              <p:cNvSpPr/>
              <p:nvPr/>
            </p:nvSpPr>
            <p:spPr>
              <a:xfrm>
                <a:off x="4901780" y="2833142"/>
                <a:ext cx="6490740" cy="3702570"/>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PE">
                  <a:noFill/>
                </a:endParaRPr>
              </a:p>
            </p:txBody>
          </p:sp>
          <p:sp>
            <p:nvSpPr>
              <p:cNvPr id="5" name="CuadroTexto 4"/>
              <p:cNvSpPr txBox="1"/>
              <p:nvPr/>
            </p:nvSpPr>
            <p:spPr>
              <a:xfrm>
                <a:off x="3357798" y="2353453"/>
                <a:ext cx="1663906" cy="369332"/>
              </a:xfrm>
              <a:prstGeom prst="rect">
                <a:avLst/>
              </a:prstGeom>
              <a:noFill/>
            </p:spPr>
            <p:txBody>
              <a:bodyPr wrap="square" rtlCol="0">
                <a:spAutoFit/>
              </a:bodyPr>
              <a:lstStyle/>
              <a:p>
                <a:r>
                  <a:rPr lang="es-PE" b="1" dirty="0" smtClean="0">
                    <a:solidFill>
                      <a:schemeClr val="bg1"/>
                    </a:solidFill>
                  </a:rPr>
                  <a:t> PROVEEDORES</a:t>
                </a:r>
                <a:endParaRPr lang="es-PE" b="1" dirty="0">
                  <a:solidFill>
                    <a:schemeClr val="bg1"/>
                  </a:solidFill>
                </a:endParaRPr>
              </a:p>
            </p:txBody>
          </p:sp>
          <p:sp>
            <p:nvSpPr>
              <p:cNvPr id="9" name="CuadroTexto 8"/>
              <p:cNvSpPr txBox="1"/>
              <p:nvPr/>
            </p:nvSpPr>
            <p:spPr>
              <a:xfrm>
                <a:off x="7255240" y="2308485"/>
                <a:ext cx="2323476" cy="369332"/>
              </a:xfrm>
              <a:prstGeom prst="rect">
                <a:avLst/>
              </a:prstGeom>
              <a:noFill/>
            </p:spPr>
            <p:txBody>
              <a:bodyPr wrap="square" rtlCol="0">
                <a:spAutoFit/>
              </a:bodyPr>
              <a:lstStyle/>
              <a:p>
                <a:r>
                  <a:rPr lang="es-PE" b="1" dirty="0" smtClean="0">
                    <a:solidFill>
                      <a:schemeClr val="bg1"/>
                    </a:solidFill>
                  </a:rPr>
                  <a:t>ENTIDADES PUBLICAS</a:t>
                </a:r>
                <a:endParaRPr lang="es-PE" b="1" dirty="0">
                  <a:solidFill>
                    <a:schemeClr val="bg1"/>
                  </a:solidFill>
                </a:endParaRPr>
              </a:p>
            </p:txBody>
          </p:sp>
          <p:sp>
            <p:nvSpPr>
              <p:cNvPr id="10" name="CuadroTexto 9"/>
              <p:cNvSpPr txBox="1"/>
              <p:nvPr/>
            </p:nvSpPr>
            <p:spPr>
              <a:xfrm>
                <a:off x="5411449" y="3957403"/>
                <a:ext cx="1843791" cy="523220"/>
              </a:xfrm>
              <a:prstGeom prst="rect">
                <a:avLst/>
              </a:prstGeom>
              <a:noFill/>
            </p:spPr>
            <p:txBody>
              <a:bodyPr wrap="square" rtlCol="0">
                <a:spAutoFit/>
              </a:bodyPr>
              <a:lstStyle/>
              <a:p>
                <a:pPr algn="ctr"/>
                <a:r>
                  <a:rPr lang="es-ES" sz="1400" dirty="0" smtClean="0">
                    <a:solidFill>
                      <a:schemeClr val="bg1"/>
                    </a:solidFill>
                  </a:rPr>
                  <a:t>Reducción de costos de los procedimientos.</a:t>
                </a:r>
                <a:endParaRPr lang="es-PE" sz="1400" dirty="0">
                  <a:solidFill>
                    <a:schemeClr val="bg1"/>
                  </a:solidFill>
                </a:endParaRPr>
              </a:p>
            </p:txBody>
          </p:sp>
          <p:sp>
            <p:nvSpPr>
              <p:cNvPr id="11" name="CuadroTexto 10"/>
              <p:cNvSpPr txBox="1"/>
              <p:nvPr/>
            </p:nvSpPr>
            <p:spPr>
              <a:xfrm>
                <a:off x="7659971" y="3687576"/>
                <a:ext cx="3267846" cy="954107"/>
              </a:xfrm>
              <a:prstGeom prst="rect">
                <a:avLst/>
              </a:prstGeom>
              <a:noFill/>
            </p:spPr>
            <p:txBody>
              <a:bodyPr wrap="square" rtlCol="0">
                <a:spAutoFit/>
              </a:bodyPr>
              <a:lstStyle/>
              <a:p>
                <a:pPr algn="just"/>
                <a:r>
                  <a:rPr lang="es-ES" sz="1400" dirty="0" smtClean="0">
                    <a:solidFill>
                      <a:schemeClr val="bg1"/>
                    </a:solidFill>
                  </a:rPr>
                  <a:t> Promueve la determinación de estándares de bienes y servicios orientados a la calidad de las compras públicas.</a:t>
                </a:r>
                <a:endParaRPr lang="es-PE" sz="1400" dirty="0">
                  <a:solidFill>
                    <a:schemeClr val="bg1"/>
                  </a:solidFill>
                </a:endParaRPr>
              </a:p>
            </p:txBody>
          </p:sp>
          <p:sp>
            <p:nvSpPr>
              <p:cNvPr id="12" name="CuadroTexto 11"/>
              <p:cNvSpPr txBox="1"/>
              <p:nvPr/>
            </p:nvSpPr>
            <p:spPr>
              <a:xfrm>
                <a:off x="5201588" y="4766875"/>
                <a:ext cx="2368440" cy="738664"/>
              </a:xfrm>
              <a:prstGeom prst="rect">
                <a:avLst/>
              </a:prstGeom>
              <a:noFill/>
            </p:spPr>
            <p:txBody>
              <a:bodyPr wrap="square" rtlCol="0">
                <a:spAutoFit/>
              </a:bodyPr>
              <a:lstStyle/>
              <a:p>
                <a:pPr algn="ctr"/>
                <a:r>
                  <a:rPr lang="es-ES" sz="1400" dirty="0" smtClean="0">
                    <a:solidFill>
                      <a:schemeClr val="bg1"/>
                    </a:solidFill>
                  </a:rPr>
                  <a:t>Acceso a una herramienta de gestión de contrataciones.</a:t>
                </a:r>
              </a:p>
              <a:p>
                <a:pPr algn="ctr"/>
                <a:r>
                  <a:rPr lang="es-ES" sz="1400" dirty="0" smtClean="0">
                    <a:solidFill>
                      <a:schemeClr val="bg1"/>
                    </a:solidFill>
                  </a:rPr>
                  <a:t>100 % </a:t>
                </a:r>
                <a:r>
                  <a:rPr lang="es-ES" sz="1400" dirty="0">
                    <a:solidFill>
                      <a:schemeClr val="bg1"/>
                    </a:solidFill>
                  </a:rPr>
                  <a:t>E</a:t>
                </a:r>
                <a:r>
                  <a:rPr lang="es-ES" sz="1400" dirty="0" smtClean="0">
                    <a:solidFill>
                      <a:schemeClr val="bg1"/>
                    </a:solidFill>
                  </a:rPr>
                  <a:t>LECTRONICO</a:t>
                </a:r>
                <a:endParaRPr lang="es-PE" sz="1400" dirty="0">
                  <a:solidFill>
                    <a:schemeClr val="bg1"/>
                  </a:solidFill>
                </a:endParaRPr>
              </a:p>
            </p:txBody>
          </p:sp>
          <p:sp>
            <p:nvSpPr>
              <p:cNvPr id="13" name="CuadroTexto 12"/>
              <p:cNvSpPr txBox="1"/>
              <p:nvPr/>
            </p:nvSpPr>
            <p:spPr>
              <a:xfrm>
                <a:off x="6805541" y="3087978"/>
                <a:ext cx="3102957" cy="523220"/>
              </a:xfrm>
              <a:prstGeom prst="rect">
                <a:avLst/>
              </a:prstGeom>
              <a:noFill/>
            </p:spPr>
            <p:txBody>
              <a:bodyPr wrap="square" rtlCol="0">
                <a:spAutoFit/>
              </a:bodyPr>
              <a:lstStyle/>
              <a:p>
                <a:r>
                  <a:rPr lang="es-ES" sz="1400" dirty="0" smtClean="0">
                    <a:solidFill>
                      <a:schemeClr val="bg1"/>
                    </a:solidFill>
                  </a:rPr>
                  <a:t>Acceso a una gran variedad de precios y condiciones comerciales competitivas.</a:t>
                </a:r>
                <a:endParaRPr lang="es-PE" sz="1400" dirty="0">
                  <a:solidFill>
                    <a:schemeClr val="bg1"/>
                  </a:solidFill>
                </a:endParaRPr>
              </a:p>
            </p:txBody>
          </p:sp>
          <p:sp>
            <p:nvSpPr>
              <p:cNvPr id="14" name="CuadroTexto 13"/>
              <p:cNvSpPr txBox="1"/>
              <p:nvPr/>
            </p:nvSpPr>
            <p:spPr>
              <a:xfrm>
                <a:off x="7854847" y="4482061"/>
                <a:ext cx="3537674" cy="307777"/>
              </a:xfrm>
              <a:prstGeom prst="rect">
                <a:avLst/>
              </a:prstGeom>
              <a:noFill/>
            </p:spPr>
            <p:txBody>
              <a:bodyPr wrap="square" rtlCol="0">
                <a:spAutoFit/>
              </a:bodyPr>
              <a:lstStyle/>
              <a:p>
                <a:endParaRPr lang="es-PE" sz="1400" dirty="0">
                  <a:solidFill>
                    <a:schemeClr val="bg1"/>
                  </a:solidFill>
                </a:endParaRPr>
              </a:p>
            </p:txBody>
          </p:sp>
          <p:sp>
            <p:nvSpPr>
              <p:cNvPr id="15" name="CuadroTexto 14"/>
              <p:cNvSpPr txBox="1"/>
              <p:nvPr/>
            </p:nvSpPr>
            <p:spPr>
              <a:xfrm>
                <a:off x="7689954" y="5305085"/>
                <a:ext cx="2893101" cy="523220"/>
              </a:xfrm>
              <a:prstGeom prst="rect">
                <a:avLst/>
              </a:prstGeom>
              <a:solidFill>
                <a:schemeClr val="tx1"/>
              </a:solidFill>
            </p:spPr>
            <p:txBody>
              <a:bodyPr wrap="square" rtlCol="0">
                <a:spAutoFit/>
              </a:bodyPr>
              <a:lstStyle/>
              <a:p>
                <a:r>
                  <a:rPr lang="es-ES" sz="1400" dirty="0" smtClean="0">
                    <a:solidFill>
                      <a:schemeClr val="bg1"/>
                    </a:solidFill>
                  </a:rPr>
                  <a:t>Facilita la transferencia de bienes y/o servicios entre entidades del Estado</a:t>
                </a:r>
                <a:endParaRPr lang="es-PE" sz="1400" dirty="0">
                  <a:solidFill>
                    <a:schemeClr val="bg1"/>
                  </a:solidFill>
                </a:endParaRPr>
              </a:p>
            </p:txBody>
          </p:sp>
          <p:sp>
            <p:nvSpPr>
              <p:cNvPr id="16" name="CuadroTexto 15"/>
              <p:cNvSpPr txBox="1"/>
              <p:nvPr/>
            </p:nvSpPr>
            <p:spPr>
              <a:xfrm>
                <a:off x="7000412" y="5919682"/>
                <a:ext cx="2683236" cy="309213"/>
              </a:xfrm>
              <a:prstGeom prst="rect">
                <a:avLst/>
              </a:prstGeom>
              <a:solidFill>
                <a:schemeClr val="tx1"/>
              </a:solidFill>
            </p:spPr>
            <p:txBody>
              <a:bodyPr wrap="square" rtlCol="0">
                <a:spAutoFit/>
              </a:bodyPr>
              <a:lstStyle/>
              <a:p>
                <a:r>
                  <a:rPr lang="es-ES" sz="1400" dirty="0" smtClean="0">
                    <a:solidFill>
                      <a:schemeClr val="bg1"/>
                    </a:solidFill>
                  </a:rPr>
                  <a:t>Facilita la decisión de contratación</a:t>
                </a:r>
                <a:endParaRPr lang="es-PE" sz="1400" dirty="0">
                  <a:solidFill>
                    <a:schemeClr val="bg1"/>
                  </a:solidFill>
                </a:endParaRPr>
              </a:p>
            </p:txBody>
          </p:sp>
          <p:sp>
            <p:nvSpPr>
              <p:cNvPr id="17" name="CuadroTexto 16"/>
              <p:cNvSpPr txBox="1"/>
              <p:nvPr/>
            </p:nvSpPr>
            <p:spPr>
              <a:xfrm>
                <a:off x="1214212" y="4751887"/>
                <a:ext cx="3702576" cy="523220"/>
              </a:xfrm>
              <a:prstGeom prst="rect">
                <a:avLst/>
              </a:prstGeom>
              <a:noFill/>
            </p:spPr>
            <p:txBody>
              <a:bodyPr wrap="square" rtlCol="0">
                <a:spAutoFit/>
              </a:bodyPr>
              <a:lstStyle/>
              <a:p>
                <a:r>
                  <a:rPr lang="es-ES" sz="1400" dirty="0" smtClean="0">
                    <a:solidFill>
                      <a:schemeClr val="bg1"/>
                    </a:solidFill>
                  </a:rPr>
                  <a:t> Amplía las posibilidades de abastecer a más de una entidad con un bien o servicio homologado.</a:t>
                </a:r>
                <a:endParaRPr lang="es-PE" sz="1400" dirty="0">
                  <a:solidFill>
                    <a:schemeClr val="bg1"/>
                  </a:solidFill>
                </a:endParaRPr>
              </a:p>
            </p:txBody>
          </p:sp>
          <p:sp>
            <p:nvSpPr>
              <p:cNvPr id="18" name="CuadroTexto 17"/>
              <p:cNvSpPr txBox="1"/>
              <p:nvPr/>
            </p:nvSpPr>
            <p:spPr>
              <a:xfrm>
                <a:off x="2293493" y="5516153"/>
                <a:ext cx="2743198" cy="523220"/>
              </a:xfrm>
              <a:prstGeom prst="rect">
                <a:avLst/>
              </a:prstGeom>
              <a:noFill/>
            </p:spPr>
            <p:txBody>
              <a:bodyPr wrap="square" rtlCol="0">
                <a:spAutoFit/>
              </a:bodyPr>
              <a:lstStyle/>
              <a:p>
                <a:r>
                  <a:rPr lang="es-ES" sz="1400" dirty="0" smtClean="0">
                    <a:solidFill>
                      <a:schemeClr val="bg1"/>
                    </a:solidFill>
                  </a:rPr>
                  <a:t>Favorece el desarrollo de la oferta de bienes y/o servicios de calidad..</a:t>
                </a:r>
                <a:endParaRPr lang="es-PE" sz="1400" dirty="0">
                  <a:solidFill>
                    <a:schemeClr val="bg1"/>
                  </a:solidFill>
                </a:endParaRPr>
              </a:p>
            </p:txBody>
          </p:sp>
          <p:sp>
            <p:nvSpPr>
              <p:cNvPr id="19" name="CuadroTexto 18"/>
              <p:cNvSpPr txBox="1"/>
              <p:nvPr/>
            </p:nvSpPr>
            <p:spPr>
              <a:xfrm>
                <a:off x="2218543" y="3282852"/>
                <a:ext cx="3507699" cy="738664"/>
              </a:xfrm>
              <a:prstGeom prst="rect">
                <a:avLst/>
              </a:prstGeom>
              <a:noFill/>
            </p:spPr>
            <p:txBody>
              <a:bodyPr wrap="square" rtlCol="0">
                <a:spAutoFit/>
              </a:bodyPr>
              <a:lstStyle/>
              <a:p>
                <a:r>
                  <a:rPr lang="es-ES" sz="1400" dirty="0" smtClean="0">
                    <a:solidFill>
                      <a:schemeClr val="bg1"/>
                    </a:solidFill>
                  </a:rPr>
                  <a:t>Propicia mayores oportunidades de acceso a las micro y pequeñas empresas para que contraten con las entidades publicas.</a:t>
                </a:r>
                <a:endParaRPr lang="es-PE" sz="1400" dirty="0">
                  <a:solidFill>
                    <a:schemeClr val="bg1"/>
                  </a:solidFill>
                </a:endParaRPr>
              </a:p>
            </p:txBody>
          </p:sp>
          <p:sp>
            <p:nvSpPr>
              <p:cNvPr id="21" name="CuadroTexto 20"/>
              <p:cNvSpPr txBox="1"/>
              <p:nvPr/>
            </p:nvSpPr>
            <p:spPr>
              <a:xfrm>
                <a:off x="1259183" y="4107315"/>
                <a:ext cx="3657597" cy="523220"/>
              </a:xfrm>
              <a:prstGeom prst="rect">
                <a:avLst/>
              </a:prstGeom>
              <a:noFill/>
            </p:spPr>
            <p:txBody>
              <a:bodyPr wrap="square" rtlCol="0">
                <a:spAutoFit/>
              </a:bodyPr>
              <a:lstStyle/>
              <a:p>
                <a:pPr algn="just"/>
                <a:r>
                  <a:rPr lang="es-ES" sz="1400" dirty="0" smtClean="0">
                    <a:solidFill>
                      <a:schemeClr val="bg1"/>
                    </a:solidFill>
                  </a:rPr>
                  <a:t>Promueve la especialización en la producción y/o comercialización de bienes y/o servicios.</a:t>
                </a:r>
                <a:endParaRPr lang="es-PE" sz="1400" dirty="0">
                  <a:solidFill>
                    <a:schemeClr val="bg1"/>
                  </a:solidFill>
                </a:endParaRPr>
              </a:p>
            </p:txBody>
          </p:sp>
          <p:sp>
            <p:nvSpPr>
              <p:cNvPr id="22" name="CuadroTexto 21"/>
              <p:cNvSpPr txBox="1"/>
              <p:nvPr/>
            </p:nvSpPr>
            <p:spPr>
              <a:xfrm>
                <a:off x="2653266" y="974365"/>
                <a:ext cx="6229477" cy="584775"/>
              </a:xfrm>
              <a:prstGeom prst="rect">
                <a:avLst/>
              </a:prstGeom>
              <a:solidFill>
                <a:schemeClr val="tx1"/>
              </a:solidFill>
              <a:ln>
                <a:solidFill>
                  <a:schemeClr val="bg1"/>
                </a:solidFill>
              </a:ln>
            </p:spPr>
            <p:txBody>
              <a:bodyPr wrap="square" rtlCol="0">
                <a:spAutoFit/>
              </a:bodyPr>
              <a:lstStyle/>
              <a:p>
                <a:r>
                  <a:rPr lang="es-PE" sz="3200" b="1" dirty="0" smtClean="0">
                    <a:solidFill>
                      <a:schemeClr val="bg1"/>
                    </a:solidFill>
                  </a:rPr>
                  <a:t>BENEFICIOS DEL ACUERDO MARCO</a:t>
                </a:r>
                <a:endParaRPr lang="es-PE" sz="3200" b="1" dirty="0">
                  <a:solidFill>
                    <a:schemeClr val="bg1"/>
                  </a:solidFill>
                </a:endParaRPr>
              </a:p>
            </p:txBody>
          </p:sp>
        </p:grpSp>
        <p:sp>
          <p:nvSpPr>
            <p:cNvPr id="25" name="Rectángulo 24"/>
            <p:cNvSpPr/>
            <p:nvPr/>
          </p:nvSpPr>
          <p:spPr>
            <a:xfrm>
              <a:off x="7799878" y="4679799"/>
              <a:ext cx="3382767" cy="523220"/>
            </a:xfrm>
            <a:prstGeom prst="rect">
              <a:avLst/>
            </a:prstGeom>
            <a:solidFill>
              <a:schemeClr val="tx1"/>
            </a:solidFill>
          </p:spPr>
          <p:txBody>
            <a:bodyPr wrap="square">
              <a:spAutoFit/>
            </a:bodyPr>
            <a:lstStyle/>
            <a:p>
              <a:r>
                <a:rPr lang="es-ES" sz="1400" dirty="0" smtClean="0">
                  <a:solidFill>
                    <a:schemeClr val="bg1"/>
                  </a:solidFill>
                </a:rPr>
                <a:t>Agiliza la formulación de requerimientos y simplifica el proceso de contratación.</a:t>
              </a:r>
              <a:endParaRPr lang="es-PE" sz="1400" dirty="0">
                <a:solidFill>
                  <a:schemeClr val="bg1"/>
                </a:solidFill>
              </a:endParaRPr>
            </a:p>
          </p:txBody>
        </p:sp>
      </p:grpSp>
    </p:spTree>
    <p:extLst>
      <p:ext uri="{BB962C8B-B14F-4D97-AF65-F5344CB8AC3E}">
        <p14:creationId xmlns:p14="http://schemas.microsoft.com/office/powerpoint/2010/main" val="4282416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a:off x="0" y="0"/>
            <a:ext cx="12192001" cy="6858000"/>
            <a:chOff x="0" y="0"/>
            <a:chExt cx="12192001" cy="6858000"/>
          </a:xfrm>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154626" y="409142"/>
              <a:ext cx="2857500" cy="885825"/>
            </a:xfrm>
            <a:prstGeom prst="rect">
              <a:avLst/>
            </a:prstGeom>
          </p:spPr>
        </p:pic>
        <p:sp>
          <p:nvSpPr>
            <p:cNvPr id="2" name="CuadroTexto 1"/>
            <p:cNvSpPr txBox="1"/>
            <p:nvPr/>
          </p:nvSpPr>
          <p:spPr>
            <a:xfrm>
              <a:off x="1409077" y="1768841"/>
              <a:ext cx="5531370" cy="400110"/>
            </a:xfrm>
            <a:prstGeom prst="rect">
              <a:avLst/>
            </a:prstGeom>
            <a:noFill/>
            <a:ln>
              <a:solidFill>
                <a:schemeClr val="bg1"/>
              </a:solidFill>
            </a:ln>
          </p:spPr>
          <p:txBody>
            <a:bodyPr wrap="square" rtlCol="0">
              <a:spAutoFit/>
            </a:bodyPr>
            <a:lstStyle/>
            <a:p>
              <a:r>
                <a:rPr lang="es-PE" sz="2000" b="1" dirty="0">
                  <a:solidFill>
                    <a:schemeClr val="bg1"/>
                  </a:solidFill>
                </a:rPr>
                <a:t>CATÁLOGOS ELECTRÓNICOS DE ACUERDOS MARCO</a:t>
              </a:r>
            </a:p>
          </p:txBody>
        </p:sp>
        <p:sp>
          <p:nvSpPr>
            <p:cNvPr id="3" name="CuadroTexto 2"/>
            <p:cNvSpPr txBox="1"/>
            <p:nvPr/>
          </p:nvSpPr>
          <p:spPr>
            <a:xfrm>
              <a:off x="4661941" y="537262"/>
              <a:ext cx="2940122" cy="584775"/>
            </a:xfrm>
            <a:prstGeom prst="rect">
              <a:avLst/>
            </a:prstGeom>
            <a:noFill/>
            <a:ln>
              <a:solidFill>
                <a:schemeClr val="bg1"/>
              </a:solidFill>
            </a:ln>
          </p:spPr>
          <p:txBody>
            <a:bodyPr wrap="square" rtlCol="0">
              <a:spAutoFit/>
            </a:bodyPr>
            <a:lstStyle/>
            <a:p>
              <a:pPr algn="ctr"/>
              <a:r>
                <a:rPr lang="es-PE" sz="3200" b="1" dirty="0" smtClean="0">
                  <a:solidFill>
                    <a:schemeClr val="bg1"/>
                  </a:solidFill>
                </a:rPr>
                <a:t>DEFINICIÓN</a:t>
              </a:r>
              <a:endParaRPr lang="es-PE" sz="3600" b="1" dirty="0">
                <a:solidFill>
                  <a:schemeClr val="bg1"/>
                </a:solidFill>
              </a:endParaRPr>
            </a:p>
          </p:txBody>
        </p:sp>
        <p:sp>
          <p:nvSpPr>
            <p:cNvPr id="5" name="CuadroTexto 4"/>
            <p:cNvSpPr txBox="1"/>
            <p:nvPr/>
          </p:nvSpPr>
          <p:spPr>
            <a:xfrm>
              <a:off x="1394087" y="2518352"/>
              <a:ext cx="5606320" cy="2554545"/>
            </a:xfrm>
            <a:prstGeom prst="rect">
              <a:avLst/>
            </a:prstGeom>
            <a:noFill/>
          </p:spPr>
          <p:txBody>
            <a:bodyPr wrap="square" rtlCol="0">
              <a:spAutoFit/>
            </a:bodyPr>
            <a:lstStyle/>
            <a:p>
              <a:pPr algn="just"/>
              <a:r>
                <a:rPr lang="es-ES" sz="2000" dirty="0">
                  <a:solidFill>
                    <a:schemeClr val="bg1"/>
                  </a:solidFill>
                </a:rPr>
                <a:t>E</a:t>
              </a:r>
              <a:r>
                <a:rPr lang="es-ES" sz="2000" dirty="0" smtClean="0">
                  <a:solidFill>
                    <a:schemeClr val="bg1"/>
                  </a:solidFill>
                </a:rPr>
                <a:t>s una herramienta que permite efectuar contrataciones de manera directa, sin que medie un proceso de selección, ahorrando tiempo y dinero para la entidad. Esta modalidad permite el acceso a precios y condiciones comerciales competitivas, gran variedad de productos y proveedores, satisfacción real y oportuna de las necesidades, y la reducción de costos de almacenamiento.</a:t>
              </a:r>
              <a:endParaRPr lang="es-ES" sz="2000" dirty="0">
                <a:solidFill>
                  <a:schemeClr val="bg1"/>
                </a:solidFill>
              </a:endParaRPr>
            </a:p>
          </p:txBody>
        </p:sp>
        <p:pic>
          <p:nvPicPr>
            <p:cNvPr id="14" name="Imagen 13"/>
            <p:cNvPicPr>
              <a:picLocks noChangeAspect="1"/>
            </p:cNvPicPr>
            <p:nvPr/>
          </p:nvPicPr>
          <p:blipFill>
            <a:blip r:embed="rId4"/>
            <a:stretch>
              <a:fillRect/>
            </a:stretch>
          </p:blipFill>
          <p:spPr>
            <a:xfrm>
              <a:off x="7497134" y="2518352"/>
              <a:ext cx="3252866" cy="2338462"/>
            </a:xfrm>
            <a:prstGeom prst="rect">
              <a:avLst/>
            </a:prstGeom>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 name="CuadroTexto 15"/>
            <p:cNvSpPr txBox="1"/>
            <p:nvPr/>
          </p:nvSpPr>
          <p:spPr>
            <a:xfrm>
              <a:off x="1403497" y="5095952"/>
              <a:ext cx="9458792" cy="1323439"/>
            </a:xfrm>
            <a:prstGeom prst="rect">
              <a:avLst/>
            </a:prstGeom>
            <a:solidFill>
              <a:schemeClr val="tx1">
                <a:lumMod val="95000"/>
                <a:lumOff val="5000"/>
              </a:schemeClr>
            </a:solidFill>
          </p:spPr>
          <p:txBody>
            <a:bodyPr wrap="square" rtlCol="0">
              <a:spAutoFit/>
            </a:bodyPr>
            <a:lstStyle>
              <a:defPPr>
                <a:defRPr lang="es-PE"/>
              </a:defPPr>
              <a:lvl1pPr algn="just">
                <a:defRPr sz="2000">
                  <a:solidFill>
                    <a:schemeClr val="bg1"/>
                  </a:solidFill>
                </a:defRPr>
              </a:lvl1pPr>
            </a:lstStyle>
            <a:p>
              <a:r>
                <a:rPr lang="es-ES" dirty="0"/>
                <a:t>La Dirección de Acuerdos </a:t>
              </a:r>
              <a:r>
                <a:rPr lang="es-ES" dirty="0" smtClean="0"/>
                <a:t>Marco de la Central de Compras Públicas - Perú Compras. </a:t>
              </a:r>
              <a:r>
                <a:rPr lang="es-ES" dirty="0"/>
                <a:t>es el órgano encargado de conducir y ejecutar la selección de proveedores para la generación de los Catálogos Electrónicos de Acuerdo Marco; así como de la implementación, gestión, administración y supervisión de los de Catálogos Electrónicos de Acuerdo Marco.</a:t>
              </a:r>
              <a:endParaRPr lang="es-PE" dirty="0"/>
            </a:p>
          </p:txBody>
        </p:sp>
      </p:grpSp>
    </p:spTree>
    <p:extLst>
      <p:ext uri="{BB962C8B-B14F-4D97-AF65-F5344CB8AC3E}">
        <p14:creationId xmlns:p14="http://schemas.microsoft.com/office/powerpoint/2010/main" val="1107165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o 34"/>
          <p:cNvGrpSpPr/>
          <p:nvPr/>
        </p:nvGrpSpPr>
        <p:grpSpPr>
          <a:xfrm>
            <a:off x="114300" y="0"/>
            <a:ext cx="12192001" cy="6858000"/>
            <a:chOff x="0" y="-34866"/>
            <a:chExt cx="12192001" cy="6858000"/>
          </a:xfrm>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66"/>
              <a:ext cx="12192001" cy="6858000"/>
            </a:xfrm>
            <a:prstGeom prst="rect">
              <a:avLst/>
            </a:prstGeom>
            <a:solidFill>
              <a:schemeClr val="tx1"/>
            </a:solidFill>
            <a:extLst/>
          </p:spPr>
        </p:pic>
        <p:pic>
          <p:nvPicPr>
            <p:cNvPr id="6" name="Imagen 5"/>
            <p:cNvPicPr>
              <a:picLocks noChangeAspect="1"/>
            </p:cNvPicPr>
            <p:nvPr/>
          </p:nvPicPr>
          <p:blipFill>
            <a:blip r:embed="rId3"/>
            <a:stretch>
              <a:fillRect/>
            </a:stretch>
          </p:blipFill>
          <p:spPr>
            <a:xfrm>
              <a:off x="131108" y="75672"/>
              <a:ext cx="2857500" cy="885825"/>
            </a:xfrm>
            <a:prstGeom prst="rect">
              <a:avLst/>
            </a:prstGeom>
          </p:spPr>
        </p:pic>
        <p:sp>
          <p:nvSpPr>
            <p:cNvPr id="2" name="CuadroTexto 1"/>
            <p:cNvSpPr txBox="1"/>
            <p:nvPr/>
          </p:nvSpPr>
          <p:spPr>
            <a:xfrm>
              <a:off x="1559858" y="1144927"/>
              <a:ext cx="9063317" cy="584775"/>
            </a:xfrm>
            <a:prstGeom prst="rect">
              <a:avLst/>
            </a:prstGeom>
            <a:noFill/>
            <a:ln>
              <a:solidFill>
                <a:schemeClr val="bg1"/>
              </a:solidFill>
            </a:ln>
          </p:spPr>
          <p:txBody>
            <a:bodyPr wrap="square" rtlCol="0">
              <a:spAutoFit/>
            </a:bodyPr>
            <a:lstStyle/>
            <a:p>
              <a:pPr algn="ctr"/>
              <a:r>
                <a:rPr lang="es-ES" sz="3200" b="1" dirty="0" smtClean="0">
                  <a:solidFill>
                    <a:schemeClr val="bg1"/>
                  </a:solidFill>
                </a:rPr>
                <a:t>COMO FUNCIONA EL CATALOGO ELECTRONICO</a:t>
              </a:r>
              <a:endParaRPr lang="es-PE" sz="3200" b="1" dirty="0">
                <a:solidFill>
                  <a:schemeClr val="bg1"/>
                </a:solidFill>
              </a:endParaRPr>
            </a:p>
          </p:txBody>
        </p:sp>
        <p:grpSp>
          <p:nvGrpSpPr>
            <p:cNvPr id="34" name="Grupo 33"/>
            <p:cNvGrpSpPr/>
            <p:nvPr/>
          </p:nvGrpSpPr>
          <p:grpSpPr>
            <a:xfrm>
              <a:off x="1641394" y="3020658"/>
              <a:ext cx="8659905" cy="629295"/>
              <a:chOff x="1641394" y="2808381"/>
              <a:chExt cx="8659905" cy="629295"/>
            </a:xfrm>
          </p:grpSpPr>
          <p:cxnSp>
            <p:nvCxnSpPr>
              <p:cNvPr id="4" name="Conector recto 3"/>
              <p:cNvCxnSpPr/>
              <p:nvPr/>
            </p:nvCxnSpPr>
            <p:spPr>
              <a:xfrm>
                <a:off x="1641394" y="2808381"/>
                <a:ext cx="8659905" cy="47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4185658" y="2841644"/>
                <a:ext cx="0" cy="552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670421" y="2808381"/>
                <a:ext cx="0" cy="514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H="1">
                <a:off x="7064551" y="2841449"/>
                <a:ext cx="629" cy="566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0286785" y="2858079"/>
                <a:ext cx="0" cy="57959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CuadroTexto 20"/>
            <p:cNvSpPr txBox="1"/>
            <p:nvPr/>
          </p:nvSpPr>
          <p:spPr>
            <a:xfrm>
              <a:off x="848018" y="3567768"/>
              <a:ext cx="1680883" cy="338554"/>
            </a:xfrm>
            <a:prstGeom prst="rect">
              <a:avLst/>
            </a:prstGeom>
            <a:noFill/>
            <a:ln>
              <a:solidFill>
                <a:srgbClr val="FFFF00"/>
              </a:solidFill>
            </a:ln>
          </p:spPr>
          <p:txBody>
            <a:bodyPr wrap="square" rtlCol="0">
              <a:spAutoFit/>
            </a:bodyPr>
            <a:lstStyle/>
            <a:p>
              <a:pPr algn="ctr"/>
              <a:r>
                <a:rPr lang="es-ES" sz="1600" b="1" dirty="0" smtClean="0">
                  <a:solidFill>
                    <a:schemeClr val="bg1"/>
                  </a:solidFill>
                </a:rPr>
                <a:t>IDENTIFICACION</a:t>
              </a:r>
              <a:endParaRPr lang="es-PE" sz="1600" b="1" dirty="0">
                <a:solidFill>
                  <a:schemeClr val="bg1"/>
                </a:solidFill>
              </a:endParaRPr>
            </a:p>
          </p:txBody>
        </p:sp>
        <p:sp>
          <p:nvSpPr>
            <p:cNvPr id="22" name="CuadroTexto 21"/>
            <p:cNvSpPr txBox="1"/>
            <p:nvPr/>
          </p:nvSpPr>
          <p:spPr>
            <a:xfrm>
              <a:off x="3486842" y="3613961"/>
              <a:ext cx="1425389" cy="338554"/>
            </a:xfrm>
            <a:prstGeom prst="rect">
              <a:avLst/>
            </a:prstGeom>
            <a:noFill/>
            <a:ln>
              <a:solidFill>
                <a:srgbClr val="FFFF00"/>
              </a:solidFill>
            </a:ln>
          </p:spPr>
          <p:txBody>
            <a:bodyPr wrap="square" rtlCol="0">
              <a:spAutoFit/>
            </a:bodyPr>
            <a:lstStyle/>
            <a:p>
              <a:pPr algn="ctr"/>
              <a:r>
                <a:rPr lang="es-ES" sz="1600" dirty="0" smtClean="0">
                  <a:solidFill>
                    <a:schemeClr val="bg1"/>
                  </a:solidFill>
                </a:rPr>
                <a:t>ELABORACION</a:t>
              </a:r>
              <a:endParaRPr lang="es-PE" sz="1600" dirty="0">
                <a:solidFill>
                  <a:schemeClr val="bg1"/>
                </a:solidFill>
              </a:endParaRPr>
            </a:p>
          </p:txBody>
        </p:sp>
        <p:sp>
          <p:nvSpPr>
            <p:cNvPr id="23" name="CuadroTexto 22"/>
            <p:cNvSpPr txBox="1"/>
            <p:nvPr/>
          </p:nvSpPr>
          <p:spPr>
            <a:xfrm>
              <a:off x="6201229" y="3640855"/>
              <a:ext cx="1761565" cy="584775"/>
            </a:xfrm>
            <a:prstGeom prst="rect">
              <a:avLst/>
            </a:prstGeom>
            <a:noFill/>
            <a:ln>
              <a:solidFill>
                <a:srgbClr val="FFFF00"/>
              </a:solidFill>
            </a:ln>
          </p:spPr>
          <p:txBody>
            <a:bodyPr wrap="square" rtlCol="0">
              <a:spAutoFit/>
            </a:bodyPr>
            <a:lstStyle/>
            <a:p>
              <a:pPr algn="ctr"/>
              <a:r>
                <a:rPr lang="es-ES" sz="1600" dirty="0" smtClean="0">
                  <a:solidFill>
                    <a:schemeClr val="bg1"/>
                  </a:solidFill>
                </a:rPr>
                <a:t>SELECCIÓN DE PROVEDORES</a:t>
              </a:r>
              <a:endParaRPr lang="es-PE" sz="1600" dirty="0">
                <a:solidFill>
                  <a:schemeClr val="bg1"/>
                </a:solidFill>
              </a:endParaRPr>
            </a:p>
          </p:txBody>
        </p:sp>
        <p:sp>
          <p:nvSpPr>
            <p:cNvPr id="24" name="CuadroTexto 23"/>
            <p:cNvSpPr txBox="1"/>
            <p:nvPr/>
          </p:nvSpPr>
          <p:spPr>
            <a:xfrm>
              <a:off x="9404830" y="3635439"/>
              <a:ext cx="1775012" cy="584775"/>
            </a:xfrm>
            <a:prstGeom prst="rect">
              <a:avLst/>
            </a:prstGeom>
            <a:noFill/>
            <a:ln>
              <a:solidFill>
                <a:srgbClr val="FFFF00"/>
              </a:solidFill>
            </a:ln>
          </p:spPr>
          <p:txBody>
            <a:bodyPr wrap="square" rtlCol="0">
              <a:spAutoFit/>
            </a:bodyPr>
            <a:lstStyle/>
            <a:p>
              <a:pPr algn="ctr"/>
              <a:r>
                <a:rPr lang="es-ES" sz="1600" dirty="0" smtClean="0">
                  <a:solidFill>
                    <a:schemeClr val="bg1"/>
                  </a:solidFill>
                </a:rPr>
                <a:t>ANALISIS DE RESULTADOS</a:t>
              </a:r>
              <a:endParaRPr lang="es-PE" sz="1600" dirty="0">
                <a:solidFill>
                  <a:schemeClr val="bg1"/>
                </a:solidFill>
              </a:endParaRPr>
            </a:p>
          </p:txBody>
        </p:sp>
        <p:sp>
          <p:nvSpPr>
            <p:cNvPr id="25" name="CuadroTexto 24"/>
            <p:cNvSpPr txBox="1"/>
            <p:nvPr/>
          </p:nvSpPr>
          <p:spPr>
            <a:xfrm>
              <a:off x="1615563" y="2350359"/>
              <a:ext cx="3065930" cy="523220"/>
            </a:xfrm>
            <a:prstGeom prst="rect">
              <a:avLst/>
            </a:prstGeom>
            <a:noFill/>
          </p:spPr>
          <p:txBody>
            <a:bodyPr wrap="square" rtlCol="0">
              <a:spAutoFit/>
            </a:bodyPr>
            <a:lstStyle/>
            <a:p>
              <a:pPr algn="ctr"/>
              <a:r>
                <a:rPr lang="es-ES" sz="2800" b="1" dirty="0" smtClean="0">
                  <a:solidFill>
                    <a:srgbClr val="FF0000"/>
                  </a:solidFill>
                </a:rPr>
                <a:t>IMPLEMENTACION</a:t>
              </a:r>
              <a:endParaRPr lang="es-PE" sz="2800" b="1" dirty="0">
                <a:solidFill>
                  <a:srgbClr val="FF0000"/>
                </a:solidFill>
              </a:endParaRPr>
            </a:p>
          </p:txBody>
        </p:sp>
        <p:sp>
          <p:nvSpPr>
            <p:cNvPr id="1032" name="CuadroTexto 1031"/>
            <p:cNvSpPr txBox="1"/>
            <p:nvPr/>
          </p:nvSpPr>
          <p:spPr>
            <a:xfrm>
              <a:off x="636494" y="5129404"/>
              <a:ext cx="2024963" cy="1323439"/>
            </a:xfrm>
            <a:prstGeom prst="rect">
              <a:avLst/>
            </a:prstGeom>
            <a:noFill/>
          </p:spPr>
          <p:txBody>
            <a:bodyPr wrap="square" rtlCol="0">
              <a:spAutoFit/>
            </a:bodyPr>
            <a:lstStyle/>
            <a:p>
              <a:pPr algn="ctr"/>
              <a:r>
                <a:rPr lang="es-ES" sz="1600" dirty="0">
                  <a:solidFill>
                    <a:schemeClr val="bg1">
                      <a:lumMod val="95000"/>
                    </a:schemeClr>
                  </a:solidFill>
                </a:rPr>
                <a:t>A</a:t>
              </a:r>
              <a:r>
                <a:rPr lang="es-ES" sz="1600" dirty="0" smtClean="0">
                  <a:solidFill>
                    <a:schemeClr val="bg1">
                      <a:lumMod val="95000"/>
                    </a:schemeClr>
                  </a:solidFill>
                </a:rPr>
                <a:t>nálisis del rubro respecto a las contrataciones </a:t>
              </a:r>
              <a:r>
                <a:rPr lang="es-ES" sz="1600" dirty="0">
                  <a:solidFill>
                    <a:schemeClr val="bg1">
                      <a:lumMod val="95000"/>
                    </a:schemeClr>
                  </a:solidFill>
                </a:rPr>
                <a:t>realizadas</a:t>
              </a:r>
              <a:r>
                <a:rPr lang="es-ES" sz="1600" dirty="0" smtClean="0">
                  <a:solidFill>
                    <a:schemeClr val="bg1">
                      <a:lumMod val="95000"/>
                    </a:schemeClr>
                  </a:solidFill>
                </a:rPr>
                <a:t> por las Entidades</a:t>
              </a:r>
              <a:endParaRPr lang="es-PE" sz="1600" dirty="0">
                <a:solidFill>
                  <a:schemeClr val="bg1">
                    <a:lumMod val="95000"/>
                  </a:schemeClr>
                </a:solidFill>
              </a:endParaRPr>
            </a:p>
          </p:txBody>
        </p:sp>
        <p:sp>
          <p:nvSpPr>
            <p:cNvPr id="1033" name="CuadroTexto 1032"/>
            <p:cNvSpPr txBox="1"/>
            <p:nvPr/>
          </p:nvSpPr>
          <p:spPr>
            <a:xfrm>
              <a:off x="3303708" y="5158442"/>
              <a:ext cx="1739149" cy="830997"/>
            </a:xfrm>
            <a:prstGeom prst="rect">
              <a:avLst/>
            </a:prstGeom>
            <a:noFill/>
          </p:spPr>
          <p:txBody>
            <a:bodyPr wrap="square" rtlCol="0">
              <a:spAutoFit/>
            </a:bodyPr>
            <a:lstStyle>
              <a:defPPr>
                <a:defRPr lang="es-PE"/>
              </a:defPPr>
              <a:lvl1pPr algn="just">
                <a:defRPr sz="1600">
                  <a:solidFill>
                    <a:schemeClr val="bg1">
                      <a:lumMod val="95000"/>
                    </a:schemeClr>
                  </a:solidFill>
                </a:defRPr>
              </a:lvl1pPr>
            </a:lstStyle>
            <a:p>
              <a:pPr algn="ctr"/>
              <a:r>
                <a:rPr lang="es-ES" dirty="0"/>
                <a:t>Proceso de recopilación de  información</a:t>
              </a:r>
              <a:endParaRPr lang="es-PE" dirty="0"/>
            </a:p>
          </p:txBody>
        </p:sp>
        <p:sp>
          <p:nvSpPr>
            <p:cNvPr id="1034" name="CuadroTexto 1033"/>
            <p:cNvSpPr txBox="1"/>
            <p:nvPr/>
          </p:nvSpPr>
          <p:spPr>
            <a:xfrm>
              <a:off x="5838370" y="5158435"/>
              <a:ext cx="2460812" cy="1077218"/>
            </a:xfrm>
            <a:prstGeom prst="rect">
              <a:avLst/>
            </a:prstGeom>
            <a:noFill/>
          </p:spPr>
          <p:txBody>
            <a:bodyPr wrap="square" rtlCol="0">
              <a:spAutoFit/>
            </a:bodyPr>
            <a:lstStyle>
              <a:defPPr>
                <a:defRPr lang="es-PE"/>
              </a:defPPr>
              <a:lvl1pPr algn="ctr">
                <a:defRPr sz="1400">
                  <a:solidFill>
                    <a:schemeClr val="bg1">
                      <a:lumMod val="95000"/>
                    </a:schemeClr>
                  </a:solidFill>
                </a:defRPr>
              </a:lvl1pPr>
            </a:lstStyle>
            <a:p>
              <a:r>
                <a:rPr lang="es-ES" sz="1600" dirty="0"/>
                <a:t>De acuerdo a las fases establecidas y su cronograma de cada Acuerdo  Marco</a:t>
              </a:r>
              <a:endParaRPr lang="es-PE" sz="1600" dirty="0"/>
            </a:p>
          </p:txBody>
        </p:sp>
        <p:sp>
          <p:nvSpPr>
            <p:cNvPr id="1035" name="CuadroTexto 1034"/>
            <p:cNvSpPr txBox="1"/>
            <p:nvPr/>
          </p:nvSpPr>
          <p:spPr>
            <a:xfrm>
              <a:off x="9180497" y="5193866"/>
              <a:ext cx="2271272" cy="1323439"/>
            </a:xfrm>
            <a:prstGeom prst="rect">
              <a:avLst/>
            </a:prstGeom>
            <a:solidFill>
              <a:schemeClr val="tx1"/>
            </a:solidFill>
          </p:spPr>
          <p:txBody>
            <a:bodyPr wrap="square" rtlCol="0">
              <a:spAutoFit/>
            </a:bodyPr>
            <a:lstStyle/>
            <a:p>
              <a:pPr algn="ctr"/>
              <a:r>
                <a:rPr lang="es-ES" sz="1600" dirty="0" smtClean="0">
                  <a:solidFill>
                    <a:schemeClr val="bg1">
                      <a:lumMod val="95000"/>
                    </a:schemeClr>
                  </a:solidFill>
                </a:rPr>
                <a:t>Evaluación del desempeño de las reglas de selección de proveedores así como el de operatividad</a:t>
              </a:r>
              <a:endParaRPr lang="es-PE" sz="1600" dirty="0">
                <a:solidFill>
                  <a:schemeClr val="bg1">
                    <a:lumMod val="95000"/>
                  </a:schemeClr>
                </a:solidFill>
              </a:endParaRPr>
            </a:p>
          </p:txBody>
        </p:sp>
        <p:sp>
          <p:nvSpPr>
            <p:cNvPr id="1054" name="Flecha abajo 1053"/>
            <p:cNvSpPr/>
            <p:nvPr/>
          </p:nvSpPr>
          <p:spPr>
            <a:xfrm>
              <a:off x="1482163" y="4380865"/>
              <a:ext cx="454214" cy="55133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Flecha abajo 66"/>
            <p:cNvSpPr/>
            <p:nvPr/>
          </p:nvSpPr>
          <p:spPr>
            <a:xfrm>
              <a:off x="3974342" y="4425689"/>
              <a:ext cx="454214" cy="55133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8" name="Flecha abajo 67"/>
            <p:cNvSpPr/>
            <p:nvPr/>
          </p:nvSpPr>
          <p:spPr>
            <a:xfrm>
              <a:off x="6865467" y="4425689"/>
              <a:ext cx="454214" cy="55133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9" name="Flecha abajo 68"/>
            <p:cNvSpPr/>
            <p:nvPr/>
          </p:nvSpPr>
          <p:spPr>
            <a:xfrm>
              <a:off x="10079319" y="4439136"/>
              <a:ext cx="454214" cy="55133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CuadroTexto 31"/>
            <p:cNvSpPr txBox="1"/>
            <p:nvPr/>
          </p:nvSpPr>
          <p:spPr>
            <a:xfrm>
              <a:off x="2814492" y="6114630"/>
              <a:ext cx="3023878" cy="584775"/>
            </a:xfrm>
            <a:prstGeom prst="rect">
              <a:avLst/>
            </a:prstGeom>
            <a:noFill/>
            <a:ln>
              <a:solidFill>
                <a:srgbClr val="FFFF00"/>
              </a:solidFill>
            </a:ln>
          </p:spPr>
          <p:txBody>
            <a:bodyPr wrap="square" rtlCol="0">
              <a:spAutoFit/>
            </a:bodyPr>
            <a:lstStyle/>
            <a:p>
              <a:pPr marL="285750" indent="-285750">
                <a:buFont typeface="Arial" panose="020B0604020202020204" pitchFamily="34" charset="0"/>
                <a:buChar char="•"/>
              </a:pPr>
              <a:r>
                <a:rPr lang="es-ES" sz="1600" dirty="0" smtClean="0">
                  <a:solidFill>
                    <a:srgbClr val="FF0000"/>
                  </a:solidFill>
                </a:rPr>
                <a:t>Acreditación de marcas</a:t>
              </a:r>
            </a:p>
            <a:p>
              <a:pPr marL="285750" indent="-285750">
                <a:buFont typeface="Arial" panose="020B0604020202020204" pitchFamily="34" charset="0"/>
                <a:buChar char="•"/>
              </a:pPr>
              <a:r>
                <a:rPr lang="es-ES" sz="1600" dirty="0" smtClean="0">
                  <a:solidFill>
                    <a:srgbClr val="FF0000"/>
                  </a:solidFill>
                </a:rPr>
                <a:t>Registro de fichas - Productos</a:t>
              </a:r>
              <a:endParaRPr lang="es-PE" sz="1600" dirty="0">
                <a:solidFill>
                  <a:srgbClr val="FF0000"/>
                </a:solidFill>
              </a:endParaRPr>
            </a:p>
          </p:txBody>
        </p:sp>
      </p:grpSp>
    </p:spTree>
    <p:extLst>
      <p:ext uri="{BB962C8B-B14F-4D97-AF65-F5344CB8AC3E}">
        <p14:creationId xmlns:p14="http://schemas.microsoft.com/office/powerpoint/2010/main" val="3416934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0" y="-34866"/>
            <a:ext cx="12192001" cy="6858000"/>
            <a:chOff x="0" y="-34866"/>
            <a:chExt cx="12192001" cy="6858000"/>
          </a:xfrm>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66"/>
              <a:ext cx="12192001" cy="6858000"/>
            </a:xfrm>
            <a:prstGeom prst="rect">
              <a:avLst/>
            </a:prstGeom>
            <a:solidFill>
              <a:schemeClr val="tx1"/>
            </a:solidFill>
            <a:extLst/>
          </p:spPr>
        </p:pic>
        <p:pic>
          <p:nvPicPr>
            <p:cNvPr id="6" name="Imagen 5"/>
            <p:cNvPicPr>
              <a:picLocks noChangeAspect="1"/>
            </p:cNvPicPr>
            <p:nvPr/>
          </p:nvPicPr>
          <p:blipFill>
            <a:blip r:embed="rId3"/>
            <a:stretch>
              <a:fillRect/>
            </a:stretch>
          </p:blipFill>
          <p:spPr>
            <a:xfrm>
              <a:off x="131108" y="75672"/>
              <a:ext cx="2857500" cy="885825"/>
            </a:xfrm>
            <a:prstGeom prst="rect">
              <a:avLst/>
            </a:prstGeom>
          </p:spPr>
        </p:pic>
        <p:sp>
          <p:nvSpPr>
            <p:cNvPr id="2" name="CuadroTexto 1"/>
            <p:cNvSpPr txBox="1"/>
            <p:nvPr/>
          </p:nvSpPr>
          <p:spPr>
            <a:xfrm>
              <a:off x="1559858" y="1144927"/>
              <a:ext cx="9063317" cy="584775"/>
            </a:xfrm>
            <a:prstGeom prst="rect">
              <a:avLst/>
            </a:prstGeom>
            <a:noFill/>
            <a:ln>
              <a:solidFill>
                <a:schemeClr val="bg1"/>
              </a:solidFill>
            </a:ln>
          </p:spPr>
          <p:txBody>
            <a:bodyPr wrap="square" rtlCol="0">
              <a:spAutoFit/>
            </a:bodyPr>
            <a:lstStyle/>
            <a:p>
              <a:pPr algn="ctr"/>
              <a:r>
                <a:rPr lang="es-ES" sz="3200" b="1" dirty="0" smtClean="0">
                  <a:solidFill>
                    <a:schemeClr val="bg1"/>
                  </a:solidFill>
                </a:rPr>
                <a:t>COMO FUNCIONA EL CATALOGO ELECTRONICO</a:t>
              </a:r>
              <a:endParaRPr lang="es-PE" sz="3200" b="1" dirty="0">
                <a:solidFill>
                  <a:schemeClr val="bg1"/>
                </a:solidFill>
              </a:endParaRPr>
            </a:p>
          </p:txBody>
        </p:sp>
        <p:sp>
          <p:nvSpPr>
            <p:cNvPr id="25" name="CuadroTexto 24"/>
            <p:cNvSpPr txBox="1"/>
            <p:nvPr/>
          </p:nvSpPr>
          <p:spPr>
            <a:xfrm>
              <a:off x="1207344" y="2350359"/>
              <a:ext cx="2482913" cy="523220"/>
            </a:xfrm>
            <a:prstGeom prst="rect">
              <a:avLst/>
            </a:prstGeom>
            <a:noFill/>
            <a:ln>
              <a:noFill/>
            </a:ln>
          </p:spPr>
          <p:txBody>
            <a:bodyPr wrap="square" rtlCol="0">
              <a:spAutoFit/>
            </a:bodyPr>
            <a:lstStyle/>
            <a:p>
              <a:pPr algn="ctr"/>
              <a:r>
                <a:rPr lang="es-ES" sz="2800" b="1" dirty="0" smtClean="0">
                  <a:solidFill>
                    <a:srgbClr val="FF0000"/>
                  </a:solidFill>
                </a:rPr>
                <a:t>OPERATIVIDAD</a:t>
              </a:r>
              <a:endParaRPr lang="es-PE" sz="2800" b="1" dirty="0">
                <a:solidFill>
                  <a:srgbClr val="FF0000"/>
                </a:solidFill>
              </a:endParaRPr>
            </a:p>
          </p:txBody>
        </p:sp>
        <p:sp>
          <p:nvSpPr>
            <p:cNvPr id="3" name="CuadroTexto 2"/>
            <p:cNvSpPr txBox="1"/>
            <p:nvPr/>
          </p:nvSpPr>
          <p:spPr>
            <a:xfrm>
              <a:off x="1289955" y="2955469"/>
              <a:ext cx="9682843" cy="1015663"/>
            </a:xfrm>
            <a:prstGeom prst="rect">
              <a:avLst/>
            </a:prstGeom>
            <a:noFill/>
          </p:spPr>
          <p:txBody>
            <a:bodyPr wrap="square" rtlCol="0">
              <a:spAutoFit/>
            </a:bodyPr>
            <a:lstStyle/>
            <a:p>
              <a:pPr algn="just"/>
              <a:r>
                <a:rPr lang="es-ES" sz="2000" dirty="0" smtClean="0">
                  <a:solidFill>
                    <a:schemeClr val="bg1"/>
                  </a:solidFill>
                </a:rPr>
                <a:t>Los Catálogos Electrónicos son el medios a través el cual las Entidades realizan la contratación de bienes y servicios sin mediar procedimientos de selección, siempre y cuando los bienes y/o servicios formen parte de ellos.</a:t>
              </a:r>
              <a:endParaRPr lang="es-PE" sz="2000" dirty="0">
                <a:solidFill>
                  <a:schemeClr val="bg1"/>
                </a:solidFill>
              </a:endParaRPr>
            </a:p>
          </p:txBody>
        </p:sp>
        <p:pic>
          <p:nvPicPr>
            <p:cNvPr id="5" name="Imagen 4"/>
            <p:cNvPicPr>
              <a:picLocks noChangeAspect="1"/>
            </p:cNvPicPr>
            <p:nvPr/>
          </p:nvPicPr>
          <p:blipFill>
            <a:blip r:embed="rId4"/>
            <a:stretch>
              <a:fillRect/>
            </a:stretch>
          </p:blipFill>
          <p:spPr>
            <a:xfrm>
              <a:off x="4896529" y="4706359"/>
              <a:ext cx="2600325" cy="1762125"/>
            </a:xfrm>
            <a:prstGeom prst="rect">
              <a:avLst/>
            </a:prstGeom>
            <a:ln w="57150">
              <a:solidFill>
                <a:schemeClr val="tx1"/>
              </a:solidFill>
            </a:ln>
          </p:spPr>
        </p:pic>
        <p:pic>
          <p:nvPicPr>
            <p:cNvPr id="7" name="Imagen 6"/>
            <p:cNvPicPr>
              <a:picLocks noChangeAspect="1"/>
            </p:cNvPicPr>
            <p:nvPr/>
          </p:nvPicPr>
          <p:blipFill>
            <a:blip r:embed="rId5"/>
            <a:stretch>
              <a:fillRect/>
            </a:stretch>
          </p:blipFill>
          <p:spPr>
            <a:xfrm>
              <a:off x="9249791" y="4686995"/>
              <a:ext cx="1685512" cy="1762126"/>
            </a:xfrm>
            <a:prstGeom prst="rect">
              <a:avLst/>
            </a:prstGeom>
            <a:ln w="57150">
              <a:solidFill>
                <a:schemeClr val="tx1"/>
              </a:solidFill>
            </a:ln>
          </p:spPr>
        </p:pic>
        <p:pic>
          <p:nvPicPr>
            <p:cNvPr id="9" name="Imagen 8"/>
            <p:cNvPicPr>
              <a:picLocks noChangeAspect="1"/>
            </p:cNvPicPr>
            <p:nvPr/>
          </p:nvPicPr>
          <p:blipFill>
            <a:blip r:embed="rId6"/>
            <a:stretch>
              <a:fillRect/>
            </a:stretch>
          </p:blipFill>
          <p:spPr>
            <a:xfrm>
              <a:off x="1517125" y="4686995"/>
              <a:ext cx="1717713" cy="1781489"/>
            </a:xfrm>
            <a:prstGeom prst="rect">
              <a:avLst/>
            </a:prstGeom>
            <a:ln w="57150">
              <a:solidFill>
                <a:schemeClr val="tx1"/>
              </a:solidFill>
            </a:ln>
          </p:spPr>
        </p:pic>
        <p:sp>
          <p:nvSpPr>
            <p:cNvPr id="10" name="Flecha izquierda y derecha 9"/>
            <p:cNvSpPr/>
            <p:nvPr/>
          </p:nvSpPr>
          <p:spPr>
            <a:xfrm>
              <a:off x="3494309" y="5306794"/>
              <a:ext cx="1206272" cy="489857"/>
            </a:xfrm>
            <a:prstGeom prst="lef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Flecha izquierda y derecha 29"/>
            <p:cNvSpPr/>
            <p:nvPr/>
          </p:nvSpPr>
          <p:spPr>
            <a:xfrm>
              <a:off x="7875821" y="5312233"/>
              <a:ext cx="1206272" cy="489857"/>
            </a:xfrm>
            <a:prstGeom prst="lef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p:cNvSpPr txBox="1"/>
            <p:nvPr/>
          </p:nvSpPr>
          <p:spPr>
            <a:xfrm>
              <a:off x="1517125" y="4294413"/>
              <a:ext cx="1717713" cy="369332"/>
            </a:xfrm>
            <a:prstGeom prst="rect">
              <a:avLst/>
            </a:prstGeom>
            <a:noFill/>
          </p:spPr>
          <p:txBody>
            <a:bodyPr wrap="square" rtlCol="0">
              <a:spAutoFit/>
            </a:bodyPr>
            <a:lstStyle/>
            <a:p>
              <a:pPr algn="ctr"/>
              <a:r>
                <a:rPr lang="es-ES" b="1" dirty="0" smtClean="0">
                  <a:solidFill>
                    <a:schemeClr val="bg1"/>
                  </a:solidFill>
                </a:rPr>
                <a:t>ENTIDADES</a:t>
              </a:r>
              <a:endParaRPr lang="es-PE" b="1" dirty="0">
                <a:solidFill>
                  <a:schemeClr val="bg1"/>
                </a:solidFill>
              </a:endParaRPr>
            </a:p>
          </p:txBody>
        </p:sp>
        <p:sp>
          <p:nvSpPr>
            <p:cNvPr id="13" name="CuadroTexto 12"/>
            <p:cNvSpPr txBox="1"/>
            <p:nvPr/>
          </p:nvSpPr>
          <p:spPr>
            <a:xfrm>
              <a:off x="9082093" y="4278084"/>
              <a:ext cx="1853210" cy="369332"/>
            </a:xfrm>
            <a:prstGeom prst="rect">
              <a:avLst/>
            </a:prstGeom>
            <a:noFill/>
          </p:spPr>
          <p:txBody>
            <a:bodyPr wrap="square" rtlCol="0">
              <a:spAutoFit/>
            </a:bodyPr>
            <a:lstStyle/>
            <a:p>
              <a:pPr algn="ctr"/>
              <a:r>
                <a:rPr lang="es-ES" b="1" dirty="0" smtClean="0">
                  <a:solidFill>
                    <a:schemeClr val="bg1"/>
                  </a:solidFill>
                </a:rPr>
                <a:t>PROVEEDORES</a:t>
              </a:r>
              <a:endParaRPr lang="es-PE" b="1" dirty="0">
                <a:solidFill>
                  <a:schemeClr val="bg1"/>
                </a:solidFill>
              </a:endParaRPr>
            </a:p>
          </p:txBody>
        </p:sp>
      </p:grpSp>
    </p:spTree>
    <p:extLst>
      <p:ext uri="{BB962C8B-B14F-4D97-AF65-F5344CB8AC3E}">
        <p14:creationId xmlns:p14="http://schemas.microsoft.com/office/powerpoint/2010/main" val="1014398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0"/>
            <a:ext cx="12192001" cy="6858000"/>
            <a:chOff x="0" y="0"/>
            <a:chExt cx="12192001" cy="6858000"/>
          </a:xfrm>
          <a:solidFill>
            <a:schemeClr val="tx1"/>
          </a:solidFill>
        </p:grpSpPr>
        <p:pic>
          <p:nvPicPr>
            <p:cNvPr id="1026" name="Picture 2" descr="fondo de presentación con marco negro y dorado 3341663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grpFill/>
            <a:extLst/>
          </p:spPr>
        </p:pic>
        <p:pic>
          <p:nvPicPr>
            <p:cNvPr id="6" name="Imagen 5"/>
            <p:cNvPicPr>
              <a:picLocks noChangeAspect="1"/>
            </p:cNvPicPr>
            <p:nvPr/>
          </p:nvPicPr>
          <p:blipFill>
            <a:blip r:embed="rId3"/>
            <a:stretch>
              <a:fillRect/>
            </a:stretch>
          </p:blipFill>
          <p:spPr>
            <a:xfrm>
              <a:off x="0" y="118519"/>
              <a:ext cx="2857500" cy="885825"/>
            </a:xfrm>
            <a:prstGeom prst="rect">
              <a:avLst/>
            </a:prstGeom>
            <a:grpFill/>
          </p:spPr>
        </p:pic>
        <p:sp>
          <p:nvSpPr>
            <p:cNvPr id="2" name="CuadroTexto 1"/>
            <p:cNvSpPr txBox="1"/>
            <p:nvPr/>
          </p:nvSpPr>
          <p:spPr>
            <a:xfrm>
              <a:off x="599610" y="2428412"/>
              <a:ext cx="6940441" cy="3477875"/>
            </a:xfrm>
            <a:prstGeom prst="rect">
              <a:avLst/>
            </a:prstGeom>
            <a:grpFill/>
          </p:spPr>
          <p:txBody>
            <a:bodyPr wrap="square" rtlCol="0">
              <a:spAutoFit/>
            </a:bodyPr>
            <a:lstStyle/>
            <a:p>
              <a:pPr marL="457200" indent="-457200" algn="just">
                <a:buFont typeface="+mj-lt"/>
                <a:buAutoNum type="arabicPeriod"/>
                <a:tabLst>
                  <a:tab pos="539750" algn="l"/>
                </a:tabLst>
              </a:pPr>
              <a:r>
                <a:rPr lang="es-ES" sz="2000" dirty="0" smtClean="0">
                  <a:solidFill>
                    <a:schemeClr val="bg1"/>
                  </a:solidFill>
                </a:rPr>
                <a:t>Tener la inscripción vigente en el capítulo bienes del Registro Nacional de Proveedores (RNP), asociado al RUC.</a:t>
              </a:r>
            </a:p>
            <a:p>
              <a:pPr marL="457200" indent="-457200" algn="just">
                <a:buFont typeface="+mj-lt"/>
                <a:buAutoNum type="arabicPeriod"/>
                <a:tabLst>
                  <a:tab pos="539750" algn="l"/>
                </a:tabLst>
              </a:pPr>
              <a:endParaRPr lang="es-ES" sz="2000" dirty="0" smtClean="0">
                <a:solidFill>
                  <a:schemeClr val="bg1"/>
                </a:solidFill>
              </a:endParaRPr>
            </a:p>
            <a:p>
              <a:pPr marL="457200" indent="-457200" algn="just">
                <a:buFont typeface="+mj-lt"/>
                <a:buAutoNum type="arabicPeriod"/>
                <a:tabLst>
                  <a:tab pos="539750" algn="l"/>
                </a:tabLst>
              </a:pPr>
              <a:r>
                <a:rPr lang="es-ES" sz="2000" dirty="0">
                  <a:solidFill>
                    <a:schemeClr val="bg1"/>
                  </a:solidFill>
                </a:rPr>
                <a:t>No estar en el registro de proveedores inhabilitados para contratar con el Estado</a:t>
              </a:r>
              <a:r>
                <a:rPr lang="es-ES" sz="2000" dirty="0" smtClean="0">
                  <a:solidFill>
                    <a:schemeClr val="bg1"/>
                  </a:solidFill>
                </a:rPr>
                <a:t>.</a:t>
              </a:r>
            </a:p>
            <a:p>
              <a:pPr marL="457200" indent="-457200" algn="just">
                <a:buFont typeface="+mj-lt"/>
                <a:buAutoNum type="arabicPeriod"/>
                <a:tabLst>
                  <a:tab pos="539750" algn="l"/>
                </a:tabLst>
              </a:pPr>
              <a:endParaRPr lang="es-ES" sz="2000" dirty="0">
                <a:solidFill>
                  <a:schemeClr val="bg1"/>
                </a:solidFill>
              </a:endParaRPr>
            </a:p>
            <a:p>
              <a:pPr marL="457200" indent="-457200" algn="just">
                <a:buFont typeface="+mj-lt"/>
                <a:buAutoNum type="arabicPeriod"/>
                <a:tabLst>
                  <a:tab pos="539750" algn="l"/>
                </a:tabLst>
              </a:pPr>
              <a:r>
                <a:rPr lang="es-ES" sz="2000" dirty="0">
                  <a:solidFill>
                    <a:schemeClr val="bg1"/>
                  </a:solidFill>
                </a:rPr>
                <a:t>No encontrarse suspendido para contratar con el Estado</a:t>
              </a:r>
              <a:r>
                <a:rPr lang="es-ES" sz="2000" dirty="0" smtClean="0">
                  <a:solidFill>
                    <a:schemeClr val="bg1"/>
                  </a:solidFill>
                </a:rPr>
                <a:t>.</a:t>
              </a:r>
            </a:p>
            <a:p>
              <a:pPr marL="457200" indent="-457200" algn="just">
                <a:buFont typeface="+mj-lt"/>
                <a:buAutoNum type="arabicPeriod"/>
                <a:tabLst>
                  <a:tab pos="539750" algn="l"/>
                </a:tabLst>
              </a:pPr>
              <a:endParaRPr lang="es-ES" sz="2000" dirty="0">
                <a:solidFill>
                  <a:schemeClr val="bg1"/>
                </a:solidFill>
              </a:endParaRPr>
            </a:p>
            <a:p>
              <a:pPr marL="457200" indent="-457200" algn="just">
                <a:buFont typeface="+mj-lt"/>
                <a:buAutoNum type="arabicPeriod"/>
                <a:tabLst>
                  <a:tab pos="539750" algn="l"/>
                </a:tabLst>
              </a:pPr>
              <a:r>
                <a:rPr lang="es-ES" sz="2000" dirty="0">
                  <a:solidFill>
                    <a:schemeClr val="bg1"/>
                  </a:solidFill>
                </a:rPr>
                <a:t>Contar con el registro único de contribuyentes (RUC</a:t>
              </a:r>
              <a:r>
                <a:rPr lang="es-ES" sz="2000" dirty="0" smtClean="0">
                  <a:solidFill>
                    <a:schemeClr val="bg1"/>
                  </a:solidFill>
                </a:rPr>
                <a:t>).</a:t>
              </a:r>
            </a:p>
            <a:p>
              <a:pPr marL="457200" indent="-457200" algn="just">
                <a:buFont typeface="+mj-lt"/>
                <a:buAutoNum type="arabicPeriod"/>
                <a:tabLst>
                  <a:tab pos="539750" algn="l"/>
                </a:tabLst>
              </a:pPr>
              <a:endParaRPr lang="es-ES" sz="2000" dirty="0">
                <a:solidFill>
                  <a:schemeClr val="bg1"/>
                </a:solidFill>
              </a:endParaRPr>
            </a:p>
            <a:p>
              <a:pPr marL="457200" indent="-457200" algn="just">
                <a:buFont typeface="+mj-lt"/>
                <a:buAutoNum type="arabicPeriod"/>
                <a:tabLst>
                  <a:tab pos="539750" algn="l"/>
                </a:tabLst>
              </a:pPr>
              <a:r>
                <a:rPr lang="es-ES" sz="2000" dirty="0">
                  <a:solidFill>
                    <a:schemeClr val="bg1"/>
                  </a:solidFill>
                </a:rPr>
                <a:t>No tener impedimentos para participar en el </a:t>
              </a:r>
              <a:r>
                <a:rPr lang="es-ES" sz="2000" dirty="0" smtClean="0">
                  <a:solidFill>
                    <a:schemeClr val="bg1"/>
                  </a:solidFill>
                </a:rPr>
                <a:t>procedimiento.</a:t>
              </a:r>
              <a:endParaRPr lang="es-ES" sz="2000" dirty="0">
                <a:solidFill>
                  <a:schemeClr val="bg1"/>
                </a:solidFill>
              </a:endParaRPr>
            </a:p>
          </p:txBody>
        </p:sp>
        <p:pic>
          <p:nvPicPr>
            <p:cNvPr id="3" name="Imagen 2"/>
            <p:cNvPicPr>
              <a:picLocks noChangeAspect="1"/>
            </p:cNvPicPr>
            <p:nvPr/>
          </p:nvPicPr>
          <p:blipFill>
            <a:blip r:embed="rId4"/>
            <a:stretch>
              <a:fillRect/>
            </a:stretch>
          </p:blipFill>
          <p:spPr>
            <a:xfrm>
              <a:off x="7415133" y="2536500"/>
              <a:ext cx="3872459" cy="3215899"/>
            </a:xfrm>
            <a:prstGeom prst="rect">
              <a:avLst/>
            </a:prstGeom>
            <a:gr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4" name="CuadroTexto 3"/>
            <p:cNvSpPr txBox="1"/>
            <p:nvPr/>
          </p:nvSpPr>
          <p:spPr>
            <a:xfrm>
              <a:off x="1861473" y="1249279"/>
              <a:ext cx="8556171" cy="584775"/>
            </a:xfrm>
            <a:prstGeom prst="rect">
              <a:avLst/>
            </a:prstGeom>
            <a:grpFill/>
            <a:ln>
              <a:solidFill>
                <a:schemeClr val="bg1"/>
              </a:solidFill>
            </a:ln>
          </p:spPr>
          <p:txBody>
            <a:bodyPr wrap="square" rtlCol="0">
              <a:spAutoFit/>
            </a:bodyPr>
            <a:lstStyle/>
            <a:p>
              <a:pPr algn="ctr"/>
              <a:r>
                <a:rPr lang="es-PE" sz="3200" b="1" dirty="0" smtClean="0">
                  <a:solidFill>
                    <a:schemeClr val="bg1"/>
                  </a:solidFill>
                </a:rPr>
                <a:t>REQUISITOS PARA SER PROVEEDOR DEL ESTADO</a:t>
              </a:r>
              <a:endParaRPr lang="es-PE" sz="3200" b="1" dirty="0">
                <a:solidFill>
                  <a:schemeClr val="bg1"/>
                </a:solidFill>
              </a:endParaRPr>
            </a:p>
          </p:txBody>
        </p:sp>
      </p:grpSp>
    </p:spTree>
    <p:extLst>
      <p:ext uri="{BB962C8B-B14F-4D97-AF65-F5344CB8AC3E}">
        <p14:creationId xmlns:p14="http://schemas.microsoft.com/office/powerpoint/2010/main" val="526935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2720</TotalTime>
  <Words>974</Words>
  <Application>Microsoft Office PowerPoint</Application>
  <PresentationFormat>Panorámica</PresentationFormat>
  <Paragraphs>127</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Konrad Barron Ebisui</dc:creator>
  <cp:lastModifiedBy>Konrad Barron Ebisui</cp:lastModifiedBy>
  <cp:revision>96</cp:revision>
  <dcterms:created xsi:type="dcterms:W3CDTF">2022-09-02T17:14:14Z</dcterms:created>
  <dcterms:modified xsi:type="dcterms:W3CDTF">2022-09-07T03:19:40Z</dcterms:modified>
</cp:coreProperties>
</file>