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6" r:id="rId10"/>
    <p:sldId id="265" r:id="rId11"/>
    <p:sldId id="267" r:id="rId12"/>
    <p:sldId id="268" r:id="rId13"/>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C6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16" autoAdjust="0"/>
    <p:restoredTop sz="94660"/>
  </p:normalViewPr>
  <p:slideViewPr>
    <p:cSldViewPr>
      <p:cViewPr>
        <p:scale>
          <a:sx n="75" d="100"/>
          <a:sy n="75" d="100"/>
        </p:scale>
        <p:origin x="-2712" y="-8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EE5E10-B5FF-41CC-A325-1E28983D7C3B}" type="doc">
      <dgm:prSet loTypeId="urn:microsoft.com/office/officeart/2005/8/layout/hProcess9" loCatId="process" qsTypeId="urn:microsoft.com/office/officeart/2005/8/quickstyle/3d2" qsCatId="3D" csTypeId="urn:microsoft.com/office/officeart/2005/8/colors/colorful3" csCatId="colorful" phldr="1"/>
      <dgm:spPr/>
    </dgm:pt>
    <dgm:pt modelId="{2E3B11EF-D15A-48D8-AB8E-DAD0EEBE9F62}">
      <dgm:prSet phldrT="[Texto]"/>
      <dgm:spPr/>
      <dgm:t>
        <a:bodyPr/>
        <a:lstStyle/>
        <a:p>
          <a:r>
            <a:rPr lang="es-PE" dirty="0" smtClean="0"/>
            <a:t>Convocatoria</a:t>
          </a:r>
          <a:endParaRPr lang="es-PE" dirty="0"/>
        </a:p>
      </dgm:t>
    </dgm:pt>
    <dgm:pt modelId="{6CAA45EE-E2EF-418D-AD38-6D6C3F37AE75}" type="parTrans" cxnId="{D9D4CC43-B967-4BFA-9C3A-BFCBC96D7358}">
      <dgm:prSet/>
      <dgm:spPr/>
      <dgm:t>
        <a:bodyPr/>
        <a:lstStyle/>
        <a:p>
          <a:endParaRPr lang="es-PE"/>
        </a:p>
      </dgm:t>
    </dgm:pt>
    <dgm:pt modelId="{16ABD997-E9B9-4975-ADFB-ABF94F31AD18}" type="sibTrans" cxnId="{D9D4CC43-B967-4BFA-9C3A-BFCBC96D7358}">
      <dgm:prSet/>
      <dgm:spPr/>
      <dgm:t>
        <a:bodyPr/>
        <a:lstStyle/>
        <a:p>
          <a:endParaRPr lang="es-PE"/>
        </a:p>
      </dgm:t>
    </dgm:pt>
    <dgm:pt modelId="{1A8B9075-FCB1-439E-938C-934B2D8A2503}">
      <dgm:prSet phldrT="[Texto]"/>
      <dgm:spPr/>
      <dgm:t>
        <a:bodyPr/>
        <a:lstStyle/>
        <a:p>
          <a:r>
            <a:rPr lang="es-PE" dirty="0" smtClean="0"/>
            <a:t>Registro de participantes, registro y presentación de ofertas</a:t>
          </a:r>
          <a:endParaRPr lang="es-PE" dirty="0"/>
        </a:p>
      </dgm:t>
    </dgm:pt>
    <dgm:pt modelId="{6D09DE39-391A-4B5B-A45A-C6FFEFF66A1D}" type="parTrans" cxnId="{CBAC761D-9DF8-4663-A7E9-F2577A2C8A29}">
      <dgm:prSet/>
      <dgm:spPr/>
      <dgm:t>
        <a:bodyPr/>
        <a:lstStyle/>
        <a:p>
          <a:endParaRPr lang="es-PE"/>
        </a:p>
      </dgm:t>
    </dgm:pt>
    <dgm:pt modelId="{5DCD9528-CF7E-43F6-8BDF-79B59B120B0B}" type="sibTrans" cxnId="{CBAC761D-9DF8-4663-A7E9-F2577A2C8A29}">
      <dgm:prSet/>
      <dgm:spPr/>
      <dgm:t>
        <a:bodyPr/>
        <a:lstStyle/>
        <a:p>
          <a:endParaRPr lang="es-PE"/>
        </a:p>
      </dgm:t>
    </dgm:pt>
    <dgm:pt modelId="{1DC45735-3B0B-4F38-81A0-3E2AA0BFDBB9}">
      <dgm:prSet phldrT="[Texto]"/>
      <dgm:spPr/>
      <dgm:t>
        <a:bodyPr/>
        <a:lstStyle/>
        <a:p>
          <a:r>
            <a:rPr lang="es-PE" dirty="0" smtClean="0"/>
            <a:t>Apertura de ofertas y periodo de lances</a:t>
          </a:r>
          <a:endParaRPr lang="es-PE" dirty="0"/>
        </a:p>
      </dgm:t>
    </dgm:pt>
    <dgm:pt modelId="{CC4C6F41-2227-40FA-80FA-D27631A82849}" type="parTrans" cxnId="{7AE85FAB-7201-4227-9C13-580BE08CA30C}">
      <dgm:prSet/>
      <dgm:spPr/>
      <dgm:t>
        <a:bodyPr/>
        <a:lstStyle/>
        <a:p>
          <a:endParaRPr lang="es-PE"/>
        </a:p>
      </dgm:t>
    </dgm:pt>
    <dgm:pt modelId="{B87B4B40-3079-4DCB-B38F-726C9C7D1D73}" type="sibTrans" cxnId="{7AE85FAB-7201-4227-9C13-580BE08CA30C}">
      <dgm:prSet/>
      <dgm:spPr/>
      <dgm:t>
        <a:bodyPr/>
        <a:lstStyle/>
        <a:p>
          <a:endParaRPr lang="es-PE"/>
        </a:p>
      </dgm:t>
    </dgm:pt>
    <dgm:pt modelId="{EBD92487-F725-4081-B16C-71FFFC2EED2C}">
      <dgm:prSet phldrT="[Texto]"/>
      <dgm:spPr/>
      <dgm:t>
        <a:bodyPr/>
        <a:lstStyle/>
        <a:p>
          <a:r>
            <a:rPr lang="es-PE" dirty="0" smtClean="0"/>
            <a:t>Otorgamiento de Buena Pro</a:t>
          </a:r>
          <a:endParaRPr lang="es-PE" dirty="0"/>
        </a:p>
      </dgm:t>
    </dgm:pt>
    <dgm:pt modelId="{23FF7D37-605B-4243-8DF8-88AE9E4D70E2}" type="parTrans" cxnId="{D5E1925E-C07A-4DFC-8FB7-31FFADEA75FA}">
      <dgm:prSet/>
      <dgm:spPr/>
      <dgm:t>
        <a:bodyPr/>
        <a:lstStyle/>
        <a:p>
          <a:endParaRPr lang="es-PE"/>
        </a:p>
      </dgm:t>
    </dgm:pt>
    <dgm:pt modelId="{CAB536D2-5E27-495A-83CC-53DB9820CC1C}" type="sibTrans" cxnId="{D5E1925E-C07A-4DFC-8FB7-31FFADEA75FA}">
      <dgm:prSet/>
      <dgm:spPr/>
      <dgm:t>
        <a:bodyPr/>
        <a:lstStyle/>
        <a:p>
          <a:endParaRPr lang="es-PE"/>
        </a:p>
      </dgm:t>
    </dgm:pt>
    <dgm:pt modelId="{CE5855BE-EF0E-4130-A9F2-46831871474A}" type="pres">
      <dgm:prSet presAssocID="{76EE5E10-B5FF-41CC-A325-1E28983D7C3B}" presName="CompostProcess" presStyleCnt="0">
        <dgm:presLayoutVars>
          <dgm:dir/>
          <dgm:resizeHandles val="exact"/>
        </dgm:presLayoutVars>
      </dgm:prSet>
      <dgm:spPr/>
    </dgm:pt>
    <dgm:pt modelId="{4354C4E8-9734-4218-BAC1-525A3520F486}" type="pres">
      <dgm:prSet presAssocID="{76EE5E10-B5FF-41CC-A325-1E28983D7C3B}" presName="arrow" presStyleLbl="bgShp" presStyleIdx="0" presStyleCnt="1" custLinFactNeighborX="-109" custLinFactNeighborY="-4110"/>
      <dgm:spPr/>
    </dgm:pt>
    <dgm:pt modelId="{D6451671-79F4-43A8-B8CE-3DACCB300FC2}" type="pres">
      <dgm:prSet presAssocID="{76EE5E10-B5FF-41CC-A325-1E28983D7C3B}" presName="linearProcess" presStyleCnt="0"/>
      <dgm:spPr/>
    </dgm:pt>
    <dgm:pt modelId="{FB780B81-F454-4144-B344-771D46501303}" type="pres">
      <dgm:prSet presAssocID="{2E3B11EF-D15A-48D8-AB8E-DAD0EEBE9F62}" presName="textNode" presStyleLbl="node1" presStyleIdx="0" presStyleCnt="4">
        <dgm:presLayoutVars>
          <dgm:bulletEnabled val="1"/>
        </dgm:presLayoutVars>
      </dgm:prSet>
      <dgm:spPr/>
      <dgm:t>
        <a:bodyPr/>
        <a:lstStyle/>
        <a:p>
          <a:endParaRPr lang="es-PE"/>
        </a:p>
      </dgm:t>
    </dgm:pt>
    <dgm:pt modelId="{9778BCA6-7ABA-403F-8D55-67B0D26AEC9A}" type="pres">
      <dgm:prSet presAssocID="{16ABD997-E9B9-4975-ADFB-ABF94F31AD18}" presName="sibTrans" presStyleCnt="0"/>
      <dgm:spPr/>
    </dgm:pt>
    <dgm:pt modelId="{874A5D65-BCBC-4F98-9AD0-6D9513448755}" type="pres">
      <dgm:prSet presAssocID="{1A8B9075-FCB1-439E-938C-934B2D8A2503}" presName="textNode" presStyleLbl="node1" presStyleIdx="1" presStyleCnt="4">
        <dgm:presLayoutVars>
          <dgm:bulletEnabled val="1"/>
        </dgm:presLayoutVars>
      </dgm:prSet>
      <dgm:spPr/>
      <dgm:t>
        <a:bodyPr/>
        <a:lstStyle/>
        <a:p>
          <a:endParaRPr lang="es-PE"/>
        </a:p>
      </dgm:t>
    </dgm:pt>
    <dgm:pt modelId="{3A959CB4-029D-46BE-8854-FB0E87E6D2DB}" type="pres">
      <dgm:prSet presAssocID="{5DCD9528-CF7E-43F6-8BDF-79B59B120B0B}" presName="sibTrans" presStyleCnt="0"/>
      <dgm:spPr/>
    </dgm:pt>
    <dgm:pt modelId="{AC4B2D76-706F-43DD-9012-85F38BBD0B2F}" type="pres">
      <dgm:prSet presAssocID="{1DC45735-3B0B-4F38-81A0-3E2AA0BFDBB9}" presName="textNode" presStyleLbl="node1" presStyleIdx="2" presStyleCnt="4">
        <dgm:presLayoutVars>
          <dgm:bulletEnabled val="1"/>
        </dgm:presLayoutVars>
      </dgm:prSet>
      <dgm:spPr/>
      <dgm:t>
        <a:bodyPr/>
        <a:lstStyle/>
        <a:p>
          <a:endParaRPr lang="es-PE"/>
        </a:p>
      </dgm:t>
    </dgm:pt>
    <dgm:pt modelId="{3277729C-320C-406F-8B8E-59F68D084B59}" type="pres">
      <dgm:prSet presAssocID="{B87B4B40-3079-4DCB-B38F-726C9C7D1D73}" presName="sibTrans" presStyleCnt="0"/>
      <dgm:spPr/>
    </dgm:pt>
    <dgm:pt modelId="{92FFCDA4-AFB7-4553-93F7-D4D7AE446558}" type="pres">
      <dgm:prSet presAssocID="{EBD92487-F725-4081-B16C-71FFFC2EED2C}" presName="textNode" presStyleLbl="node1" presStyleIdx="3" presStyleCnt="4">
        <dgm:presLayoutVars>
          <dgm:bulletEnabled val="1"/>
        </dgm:presLayoutVars>
      </dgm:prSet>
      <dgm:spPr/>
      <dgm:t>
        <a:bodyPr/>
        <a:lstStyle/>
        <a:p>
          <a:endParaRPr lang="es-PE"/>
        </a:p>
      </dgm:t>
    </dgm:pt>
  </dgm:ptLst>
  <dgm:cxnLst>
    <dgm:cxn modelId="{FEA83976-7685-4BAB-BEAF-74F81E21BCDE}" type="presOf" srcId="{76EE5E10-B5FF-41CC-A325-1E28983D7C3B}" destId="{CE5855BE-EF0E-4130-A9F2-46831871474A}" srcOrd="0" destOrd="0" presId="urn:microsoft.com/office/officeart/2005/8/layout/hProcess9"/>
    <dgm:cxn modelId="{851AE52E-AD4B-4431-99D0-105190880133}" type="presOf" srcId="{1A8B9075-FCB1-439E-938C-934B2D8A2503}" destId="{874A5D65-BCBC-4F98-9AD0-6D9513448755}" srcOrd="0" destOrd="0" presId="urn:microsoft.com/office/officeart/2005/8/layout/hProcess9"/>
    <dgm:cxn modelId="{2F669AA6-D347-4612-B139-C745D0F72172}" type="presOf" srcId="{EBD92487-F725-4081-B16C-71FFFC2EED2C}" destId="{92FFCDA4-AFB7-4553-93F7-D4D7AE446558}" srcOrd="0" destOrd="0" presId="urn:microsoft.com/office/officeart/2005/8/layout/hProcess9"/>
    <dgm:cxn modelId="{D9D4CC43-B967-4BFA-9C3A-BFCBC96D7358}" srcId="{76EE5E10-B5FF-41CC-A325-1E28983D7C3B}" destId="{2E3B11EF-D15A-48D8-AB8E-DAD0EEBE9F62}" srcOrd="0" destOrd="0" parTransId="{6CAA45EE-E2EF-418D-AD38-6D6C3F37AE75}" sibTransId="{16ABD997-E9B9-4975-ADFB-ABF94F31AD18}"/>
    <dgm:cxn modelId="{6B6EB782-02A2-40AC-A60F-D3DD8D3BF8A5}" type="presOf" srcId="{1DC45735-3B0B-4F38-81A0-3E2AA0BFDBB9}" destId="{AC4B2D76-706F-43DD-9012-85F38BBD0B2F}" srcOrd="0" destOrd="0" presId="urn:microsoft.com/office/officeart/2005/8/layout/hProcess9"/>
    <dgm:cxn modelId="{7AE85FAB-7201-4227-9C13-580BE08CA30C}" srcId="{76EE5E10-B5FF-41CC-A325-1E28983D7C3B}" destId="{1DC45735-3B0B-4F38-81A0-3E2AA0BFDBB9}" srcOrd="2" destOrd="0" parTransId="{CC4C6F41-2227-40FA-80FA-D27631A82849}" sibTransId="{B87B4B40-3079-4DCB-B38F-726C9C7D1D73}"/>
    <dgm:cxn modelId="{2C01904A-7247-4593-A0DD-5CEB77F0D3B2}" type="presOf" srcId="{2E3B11EF-D15A-48D8-AB8E-DAD0EEBE9F62}" destId="{FB780B81-F454-4144-B344-771D46501303}" srcOrd="0" destOrd="0" presId="urn:microsoft.com/office/officeart/2005/8/layout/hProcess9"/>
    <dgm:cxn modelId="{CBAC761D-9DF8-4663-A7E9-F2577A2C8A29}" srcId="{76EE5E10-B5FF-41CC-A325-1E28983D7C3B}" destId="{1A8B9075-FCB1-439E-938C-934B2D8A2503}" srcOrd="1" destOrd="0" parTransId="{6D09DE39-391A-4B5B-A45A-C6FFEFF66A1D}" sibTransId="{5DCD9528-CF7E-43F6-8BDF-79B59B120B0B}"/>
    <dgm:cxn modelId="{D5E1925E-C07A-4DFC-8FB7-31FFADEA75FA}" srcId="{76EE5E10-B5FF-41CC-A325-1E28983D7C3B}" destId="{EBD92487-F725-4081-B16C-71FFFC2EED2C}" srcOrd="3" destOrd="0" parTransId="{23FF7D37-605B-4243-8DF8-88AE9E4D70E2}" sibTransId="{CAB536D2-5E27-495A-83CC-53DB9820CC1C}"/>
    <dgm:cxn modelId="{BEACAB59-5603-4AD5-9554-8E210502AD22}" type="presParOf" srcId="{CE5855BE-EF0E-4130-A9F2-46831871474A}" destId="{4354C4E8-9734-4218-BAC1-525A3520F486}" srcOrd="0" destOrd="0" presId="urn:microsoft.com/office/officeart/2005/8/layout/hProcess9"/>
    <dgm:cxn modelId="{02309671-A75C-49DD-A84D-EB37550E1D0C}" type="presParOf" srcId="{CE5855BE-EF0E-4130-A9F2-46831871474A}" destId="{D6451671-79F4-43A8-B8CE-3DACCB300FC2}" srcOrd="1" destOrd="0" presId="urn:microsoft.com/office/officeart/2005/8/layout/hProcess9"/>
    <dgm:cxn modelId="{0850C643-A12B-447F-AF44-AD7054603473}" type="presParOf" srcId="{D6451671-79F4-43A8-B8CE-3DACCB300FC2}" destId="{FB780B81-F454-4144-B344-771D46501303}" srcOrd="0" destOrd="0" presId="urn:microsoft.com/office/officeart/2005/8/layout/hProcess9"/>
    <dgm:cxn modelId="{4892D090-C16D-40C3-A64A-A4B1B1770564}" type="presParOf" srcId="{D6451671-79F4-43A8-B8CE-3DACCB300FC2}" destId="{9778BCA6-7ABA-403F-8D55-67B0D26AEC9A}" srcOrd="1" destOrd="0" presId="urn:microsoft.com/office/officeart/2005/8/layout/hProcess9"/>
    <dgm:cxn modelId="{05BEF61B-FBC9-469E-959A-C0F294482ACC}" type="presParOf" srcId="{D6451671-79F4-43A8-B8CE-3DACCB300FC2}" destId="{874A5D65-BCBC-4F98-9AD0-6D9513448755}" srcOrd="2" destOrd="0" presId="urn:microsoft.com/office/officeart/2005/8/layout/hProcess9"/>
    <dgm:cxn modelId="{2C59727C-5F9B-498E-BCED-654727CD1AD4}" type="presParOf" srcId="{D6451671-79F4-43A8-B8CE-3DACCB300FC2}" destId="{3A959CB4-029D-46BE-8854-FB0E87E6D2DB}" srcOrd="3" destOrd="0" presId="urn:microsoft.com/office/officeart/2005/8/layout/hProcess9"/>
    <dgm:cxn modelId="{83437B90-910F-4DE7-8D12-153DA3EA6FA1}" type="presParOf" srcId="{D6451671-79F4-43A8-B8CE-3DACCB300FC2}" destId="{AC4B2D76-706F-43DD-9012-85F38BBD0B2F}" srcOrd="4" destOrd="0" presId="urn:microsoft.com/office/officeart/2005/8/layout/hProcess9"/>
    <dgm:cxn modelId="{D2EFE9BE-0FAE-4D73-8335-78488C77E189}" type="presParOf" srcId="{D6451671-79F4-43A8-B8CE-3DACCB300FC2}" destId="{3277729C-320C-406F-8B8E-59F68D084B59}" srcOrd="5" destOrd="0" presId="urn:microsoft.com/office/officeart/2005/8/layout/hProcess9"/>
    <dgm:cxn modelId="{8F290C5C-46B3-4A71-B5CD-553446FE5B5A}" type="presParOf" srcId="{D6451671-79F4-43A8-B8CE-3DACCB300FC2}" destId="{92FFCDA4-AFB7-4553-93F7-D4D7AE446558}"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E"/>
          </a:p>
        </p:txBody>
      </p:sp>
      <p:sp>
        <p:nvSpPr>
          <p:cNvPr id="4" name="3 Marcador de fecha"/>
          <p:cNvSpPr>
            <a:spLocks noGrp="1"/>
          </p:cNvSpPr>
          <p:nvPr>
            <p:ph type="dt" sz="half" idx="10"/>
          </p:nvPr>
        </p:nvSpPr>
        <p:spPr/>
        <p:txBody>
          <a:bodyPr/>
          <a:lstStyle/>
          <a:p>
            <a:fld id="{BD67ADB0-7A0A-47D0-A808-F7C6406BF337}" type="datetimeFigureOut">
              <a:rPr lang="es-PE" smtClean="0"/>
              <a:t>08/09/2022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26DB2711-B424-4171-90E0-B9F5B878A059}" type="slidenum">
              <a:rPr lang="es-PE" smtClean="0"/>
              <a:t>‹Nº›</a:t>
            </a:fld>
            <a:endParaRPr lang="es-PE"/>
          </a:p>
        </p:txBody>
      </p:sp>
    </p:spTree>
    <p:extLst>
      <p:ext uri="{BB962C8B-B14F-4D97-AF65-F5344CB8AC3E}">
        <p14:creationId xmlns:p14="http://schemas.microsoft.com/office/powerpoint/2010/main" val="3689429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BD67ADB0-7A0A-47D0-A808-F7C6406BF337}" type="datetimeFigureOut">
              <a:rPr lang="es-PE" smtClean="0"/>
              <a:t>08/09/2022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26DB2711-B424-4171-90E0-B9F5B878A059}" type="slidenum">
              <a:rPr lang="es-PE" smtClean="0"/>
              <a:t>‹Nº›</a:t>
            </a:fld>
            <a:endParaRPr lang="es-PE"/>
          </a:p>
        </p:txBody>
      </p:sp>
    </p:spTree>
    <p:extLst>
      <p:ext uri="{BB962C8B-B14F-4D97-AF65-F5344CB8AC3E}">
        <p14:creationId xmlns:p14="http://schemas.microsoft.com/office/powerpoint/2010/main" val="28218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BD67ADB0-7A0A-47D0-A808-F7C6406BF337}" type="datetimeFigureOut">
              <a:rPr lang="es-PE" smtClean="0"/>
              <a:t>08/09/2022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26DB2711-B424-4171-90E0-B9F5B878A059}" type="slidenum">
              <a:rPr lang="es-PE" smtClean="0"/>
              <a:t>‹Nº›</a:t>
            </a:fld>
            <a:endParaRPr lang="es-PE"/>
          </a:p>
        </p:txBody>
      </p:sp>
    </p:spTree>
    <p:extLst>
      <p:ext uri="{BB962C8B-B14F-4D97-AF65-F5344CB8AC3E}">
        <p14:creationId xmlns:p14="http://schemas.microsoft.com/office/powerpoint/2010/main" val="2832157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BD67ADB0-7A0A-47D0-A808-F7C6406BF337}" type="datetimeFigureOut">
              <a:rPr lang="es-PE" smtClean="0"/>
              <a:t>08/09/2022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26DB2711-B424-4171-90E0-B9F5B878A059}" type="slidenum">
              <a:rPr lang="es-PE" smtClean="0"/>
              <a:t>‹Nº›</a:t>
            </a:fld>
            <a:endParaRPr lang="es-PE"/>
          </a:p>
        </p:txBody>
      </p:sp>
    </p:spTree>
    <p:extLst>
      <p:ext uri="{BB962C8B-B14F-4D97-AF65-F5344CB8AC3E}">
        <p14:creationId xmlns:p14="http://schemas.microsoft.com/office/powerpoint/2010/main" val="825293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D67ADB0-7A0A-47D0-A808-F7C6406BF337}" type="datetimeFigureOut">
              <a:rPr lang="es-PE" smtClean="0"/>
              <a:t>08/09/2022</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26DB2711-B424-4171-90E0-B9F5B878A059}" type="slidenum">
              <a:rPr lang="es-PE" smtClean="0"/>
              <a:t>‹Nº›</a:t>
            </a:fld>
            <a:endParaRPr lang="es-PE"/>
          </a:p>
        </p:txBody>
      </p:sp>
    </p:spTree>
    <p:extLst>
      <p:ext uri="{BB962C8B-B14F-4D97-AF65-F5344CB8AC3E}">
        <p14:creationId xmlns:p14="http://schemas.microsoft.com/office/powerpoint/2010/main" val="664585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fecha"/>
          <p:cNvSpPr>
            <a:spLocks noGrp="1"/>
          </p:cNvSpPr>
          <p:nvPr>
            <p:ph type="dt" sz="half" idx="10"/>
          </p:nvPr>
        </p:nvSpPr>
        <p:spPr/>
        <p:txBody>
          <a:bodyPr/>
          <a:lstStyle/>
          <a:p>
            <a:fld id="{BD67ADB0-7A0A-47D0-A808-F7C6406BF337}" type="datetimeFigureOut">
              <a:rPr lang="es-PE" smtClean="0"/>
              <a:t>08/09/2022</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26DB2711-B424-4171-90E0-B9F5B878A059}" type="slidenum">
              <a:rPr lang="es-PE" smtClean="0"/>
              <a:t>‹Nº›</a:t>
            </a:fld>
            <a:endParaRPr lang="es-PE"/>
          </a:p>
        </p:txBody>
      </p:sp>
    </p:spTree>
    <p:extLst>
      <p:ext uri="{BB962C8B-B14F-4D97-AF65-F5344CB8AC3E}">
        <p14:creationId xmlns:p14="http://schemas.microsoft.com/office/powerpoint/2010/main" val="2638034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6 Marcador de fecha"/>
          <p:cNvSpPr>
            <a:spLocks noGrp="1"/>
          </p:cNvSpPr>
          <p:nvPr>
            <p:ph type="dt" sz="half" idx="10"/>
          </p:nvPr>
        </p:nvSpPr>
        <p:spPr/>
        <p:txBody>
          <a:bodyPr/>
          <a:lstStyle/>
          <a:p>
            <a:fld id="{BD67ADB0-7A0A-47D0-A808-F7C6406BF337}" type="datetimeFigureOut">
              <a:rPr lang="es-PE" smtClean="0"/>
              <a:t>08/09/2022</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26DB2711-B424-4171-90E0-B9F5B878A059}" type="slidenum">
              <a:rPr lang="es-PE" smtClean="0"/>
              <a:t>‹Nº›</a:t>
            </a:fld>
            <a:endParaRPr lang="es-PE"/>
          </a:p>
        </p:txBody>
      </p:sp>
    </p:spTree>
    <p:extLst>
      <p:ext uri="{BB962C8B-B14F-4D97-AF65-F5344CB8AC3E}">
        <p14:creationId xmlns:p14="http://schemas.microsoft.com/office/powerpoint/2010/main" val="394231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fecha"/>
          <p:cNvSpPr>
            <a:spLocks noGrp="1"/>
          </p:cNvSpPr>
          <p:nvPr>
            <p:ph type="dt" sz="half" idx="10"/>
          </p:nvPr>
        </p:nvSpPr>
        <p:spPr/>
        <p:txBody>
          <a:bodyPr/>
          <a:lstStyle/>
          <a:p>
            <a:fld id="{BD67ADB0-7A0A-47D0-A808-F7C6406BF337}" type="datetimeFigureOut">
              <a:rPr lang="es-PE" smtClean="0"/>
              <a:t>08/09/2022</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26DB2711-B424-4171-90E0-B9F5B878A059}" type="slidenum">
              <a:rPr lang="es-PE" smtClean="0"/>
              <a:t>‹Nº›</a:t>
            </a:fld>
            <a:endParaRPr lang="es-PE"/>
          </a:p>
        </p:txBody>
      </p:sp>
    </p:spTree>
    <p:extLst>
      <p:ext uri="{BB962C8B-B14F-4D97-AF65-F5344CB8AC3E}">
        <p14:creationId xmlns:p14="http://schemas.microsoft.com/office/powerpoint/2010/main" val="426097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D67ADB0-7A0A-47D0-A808-F7C6406BF337}" type="datetimeFigureOut">
              <a:rPr lang="es-PE" smtClean="0"/>
              <a:t>08/09/2022</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26DB2711-B424-4171-90E0-B9F5B878A059}" type="slidenum">
              <a:rPr lang="es-PE" smtClean="0"/>
              <a:t>‹Nº›</a:t>
            </a:fld>
            <a:endParaRPr lang="es-PE"/>
          </a:p>
        </p:txBody>
      </p:sp>
    </p:spTree>
    <p:extLst>
      <p:ext uri="{BB962C8B-B14F-4D97-AF65-F5344CB8AC3E}">
        <p14:creationId xmlns:p14="http://schemas.microsoft.com/office/powerpoint/2010/main" val="914104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D67ADB0-7A0A-47D0-A808-F7C6406BF337}" type="datetimeFigureOut">
              <a:rPr lang="es-PE" smtClean="0"/>
              <a:t>08/09/2022</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26DB2711-B424-4171-90E0-B9F5B878A059}" type="slidenum">
              <a:rPr lang="es-PE" smtClean="0"/>
              <a:t>‹Nº›</a:t>
            </a:fld>
            <a:endParaRPr lang="es-PE"/>
          </a:p>
        </p:txBody>
      </p:sp>
    </p:spTree>
    <p:extLst>
      <p:ext uri="{BB962C8B-B14F-4D97-AF65-F5344CB8AC3E}">
        <p14:creationId xmlns:p14="http://schemas.microsoft.com/office/powerpoint/2010/main" val="408954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D67ADB0-7A0A-47D0-A808-F7C6406BF337}" type="datetimeFigureOut">
              <a:rPr lang="es-PE" smtClean="0"/>
              <a:t>08/09/2022</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26DB2711-B424-4171-90E0-B9F5B878A059}" type="slidenum">
              <a:rPr lang="es-PE" smtClean="0"/>
              <a:t>‹Nº›</a:t>
            </a:fld>
            <a:endParaRPr lang="es-PE"/>
          </a:p>
        </p:txBody>
      </p:sp>
    </p:spTree>
    <p:extLst>
      <p:ext uri="{BB962C8B-B14F-4D97-AF65-F5344CB8AC3E}">
        <p14:creationId xmlns:p14="http://schemas.microsoft.com/office/powerpoint/2010/main" val="1374225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67ADB0-7A0A-47D0-A808-F7C6406BF337}" type="datetimeFigureOut">
              <a:rPr lang="es-PE" smtClean="0"/>
              <a:t>08/09/2022</a:t>
            </a:fld>
            <a:endParaRPr lang="es-P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B2711-B424-4171-90E0-B9F5B878A059}" type="slidenum">
              <a:rPr lang="es-PE" smtClean="0"/>
              <a:t>‹Nº›</a:t>
            </a:fld>
            <a:endParaRPr lang="es-PE"/>
          </a:p>
        </p:txBody>
      </p:sp>
    </p:spTree>
    <p:extLst>
      <p:ext uri="{BB962C8B-B14F-4D97-AF65-F5344CB8AC3E}">
        <p14:creationId xmlns:p14="http://schemas.microsoft.com/office/powerpoint/2010/main" val="325042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9" name="8 Pentágono"/>
          <p:cNvSpPr/>
          <p:nvPr/>
        </p:nvSpPr>
        <p:spPr>
          <a:xfrm rot="10800000">
            <a:off x="5057702" y="919305"/>
            <a:ext cx="4099840" cy="5949280"/>
          </a:xfrm>
          <a:custGeom>
            <a:avLst/>
            <a:gdLst>
              <a:gd name="connsiteX0" fmla="*/ 0 w 2664296"/>
              <a:gd name="connsiteY0" fmla="*/ 0 h 4509120"/>
              <a:gd name="connsiteX1" fmla="*/ 1332148 w 2664296"/>
              <a:gd name="connsiteY1" fmla="*/ 0 h 4509120"/>
              <a:gd name="connsiteX2" fmla="*/ 2664296 w 2664296"/>
              <a:gd name="connsiteY2" fmla="*/ 2254560 h 4509120"/>
              <a:gd name="connsiteX3" fmla="*/ 1332148 w 2664296"/>
              <a:gd name="connsiteY3" fmla="*/ 4509120 h 4509120"/>
              <a:gd name="connsiteX4" fmla="*/ 0 w 2664296"/>
              <a:gd name="connsiteY4" fmla="*/ 4509120 h 4509120"/>
              <a:gd name="connsiteX5" fmla="*/ 0 w 2664296"/>
              <a:gd name="connsiteY5" fmla="*/ 0 h 4509120"/>
              <a:gd name="connsiteX0" fmla="*/ 0 w 2074637"/>
              <a:gd name="connsiteY0" fmla="*/ 0 h 4509120"/>
              <a:gd name="connsiteX1" fmla="*/ 1332148 w 2074637"/>
              <a:gd name="connsiteY1" fmla="*/ 0 h 4509120"/>
              <a:gd name="connsiteX2" fmla="*/ 2074637 w 2074637"/>
              <a:gd name="connsiteY2" fmla="*/ 2263105 h 4509120"/>
              <a:gd name="connsiteX3" fmla="*/ 1332148 w 2074637"/>
              <a:gd name="connsiteY3" fmla="*/ 4509120 h 4509120"/>
              <a:gd name="connsiteX4" fmla="*/ 0 w 2074637"/>
              <a:gd name="connsiteY4" fmla="*/ 4509120 h 4509120"/>
              <a:gd name="connsiteX5" fmla="*/ 0 w 2074637"/>
              <a:gd name="connsiteY5" fmla="*/ 0 h 4509120"/>
              <a:gd name="connsiteX0" fmla="*/ 0 w 1886630"/>
              <a:gd name="connsiteY0" fmla="*/ 0 h 4509120"/>
              <a:gd name="connsiteX1" fmla="*/ 1332148 w 1886630"/>
              <a:gd name="connsiteY1" fmla="*/ 0 h 4509120"/>
              <a:gd name="connsiteX2" fmla="*/ 1886630 w 1886630"/>
              <a:gd name="connsiteY2" fmla="*/ 2263105 h 4509120"/>
              <a:gd name="connsiteX3" fmla="*/ 1332148 w 1886630"/>
              <a:gd name="connsiteY3" fmla="*/ 4509120 h 4509120"/>
              <a:gd name="connsiteX4" fmla="*/ 0 w 1886630"/>
              <a:gd name="connsiteY4" fmla="*/ 4509120 h 4509120"/>
              <a:gd name="connsiteX5" fmla="*/ 0 w 1886630"/>
              <a:gd name="connsiteY5" fmla="*/ 0 h 4509120"/>
              <a:gd name="connsiteX0" fmla="*/ 0 w 1886630"/>
              <a:gd name="connsiteY0" fmla="*/ 0 h 4509120"/>
              <a:gd name="connsiteX1" fmla="*/ 1332148 w 1886630"/>
              <a:gd name="connsiteY1" fmla="*/ 0 h 4509120"/>
              <a:gd name="connsiteX2" fmla="*/ 1886630 w 1886630"/>
              <a:gd name="connsiteY2" fmla="*/ 2263105 h 4509120"/>
              <a:gd name="connsiteX3" fmla="*/ 828917 w 1886630"/>
              <a:gd name="connsiteY3" fmla="*/ 3524602 h 4509120"/>
              <a:gd name="connsiteX4" fmla="*/ 0 w 1886630"/>
              <a:gd name="connsiteY4" fmla="*/ 4509120 h 4509120"/>
              <a:gd name="connsiteX5" fmla="*/ 0 w 1886630"/>
              <a:gd name="connsiteY5" fmla="*/ 0 h 4509120"/>
              <a:gd name="connsiteX0" fmla="*/ 0 w 1964429"/>
              <a:gd name="connsiteY0" fmla="*/ 0 h 4509120"/>
              <a:gd name="connsiteX1" fmla="*/ 1332148 w 1964429"/>
              <a:gd name="connsiteY1" fmla="*/ 0 h 4509120"/>
              <a:gd name="connsiteX2" fmla="*/ 1964429 w 1964429"/>
              <a:gd name="connsiteY2" fmla="*/ 1330404 h 4509120"/>
              <a:gd name="connsiteX3" fmla="*/ 828917 w 1964429"/>
              <a:gd name="connsiteY3" fmla="*/ 3524602 h 4509120"/>
              <a:gd name="connsiteX4" fmla="*/ 0 w 1964429"/>
              <a:gd name="connsiteY4" fmla="*/ 4509120 h 4509120"/>
              <a:gd name="connsiteX5" fmla="*/ 0 w 1964429"/>
              <a:gd name="connsiteY5" fmla="*/ 0 h 4509120"/>
              <a:gd name="connsiteX0" fmla="*/ 0 w 1964429"/>
              <a:gd name="connsiteY0" fmla="*/ 0 h 4509120"/>
              <a:gd name="connsiteX1" fmla="*/ 1332148 w 1964429"/>
              <a:gd name="connsiteY1" fmla="*/ 0 h 4509120"/>
              <a:gd name="connsiteX2" fmla="*/ 1964429 w 1964429"/>
              <a:gd name="connsiteY2" fmla="*/ 1330404 h 4509120"/>
              <a:gd name="connsiteX3" fmla="*/ 816633 w 1964429"/>
              <a:gd name="connsiteY3" fmla="*/ 3174840 h 4509120"/>
              <a:gd name="connsiteX4" fmla="*/ 0 w 1964429"/>
              <a:gd name="connsiteY4" fmla="*/ 4509120 h 4509120"/>
              <a:gd name="connsiteX5" fmla="*/ 0 w 1964429"/>
              <a:gd name="connsiteY5" fmla="*/ 0 h 450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4429" h="4509120">
                <a:moveTo>
                  <a:pt x="0" y="0"/>
                </a:moveTo>
                <a:lnTo>
                  <a:pt x="1332148" y="0"/>
                </a:lnTo>
                <a:lnTo>
                  <a:pt x="1964429" y="1330404"/>
                </a:lnTo>
                <a:lnTo>
                  <a:pt x="816633" y="3174840"/>
                </a:lnTo>
                <a:lnTo>
                  <a:pt x="0" y="4509120"/>
                </a:lnTo>
                <a:lnTo>
                  <a:pt x="0" y="0"/>
                </a:lnTo>
                <a:close/>
              </a:path>
            </a:pathLst>
          </a:custGeom>
          <a:solidFill>
            <a:srgbClr val="F6C6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9 CuadroTexto"/>
          <p:cNvSpPr txBox="1"/>
          <p:nvPr/>
        </p:nvSpPr>
        <p:spPr>
          <a:xfrm>
            <a:off x="5940153" y="4221088"/>
            <a:ext cx="3024336" cy="646331"/>
          </a:xfrm>
          <a:prstGeom prst="rect">
            <a:avLst/>
          </a:prstGeom>
          <a:noFill/>
        </p:spPr>
        <p:txBody>
          <a:bodyPr wrap="square" rtlCol="0">
            <a:spAutoFit/>
          </a:bodyPr>
          <a:lstStyle/>
          <a:p>
            <a:r>
              <a:rPr lang="es-PE" dirty="0" smtClean="0">
                <a:latin typeface="Arial Black" panose="020B0A04020102020204" pitchFamily="34" charset="0"/>
              </a:rPr>
              <a:t>SUBASTA INVERSA ELECTRÓNICA</a:t>
            </a:r>
            <a:endParaRPr lang="es-PE" dirty="0">
              <a:latin typeface="Arial Black" panose="020B0A04020102020204" pitchFamily="34" charset="0"/>
            </a:endParaRPr>
          </a:p>
        </p:txBody>
      </p:sp>
      <p:sp>
        <p:nvSpPr>
          <p:cNvPr id="11" name="10 CuadroTexto"/>
          <p:cNvSpPr txBox="1"/>
          <p:nvPr/>
        </p:nvSpPr>
        <p:spPr>
          <a:xfrm>
            <a:off x="6300192" y="5233898"/>
            <a:ext cx="3203847" cy="1600438"/>
          </a:xfrm>
          <a:prstGeom prst="rect">
            <a:avLst/>
          </a:prstGeom>
          <a:noFill/>
        </p:spPr>
        <p:txBody>
          <a:bodyPr wrap="square" rtlCol="0">
            <a:spAutoFit/>
          </a:bodyPr>
          <a:lstStyle/>
          <a:p>
            <a:r>
              <a:rPr lang="es-PE" sz="1400" dirty="0" smtClean="0"/>
              <a:t>INTEGRANTES:</a:t>
            </a:r>
          </a:p>
          <a:p>
            <a:r>
              <a:rPr lang="es-PE" sz="1400" dirty="0" smtClean="0"/>
              <a:t>- Abanto Chavez, William</a:t>
            </a:r>
          </a:p>
          <a:p>
            <a:r>
              <a:rPr lang="es-PE" sz="1400" dirty="0" smtClean="0"/>
              <a:t>- Guerrero San Martin, Sara Priscilla</a:t>
            </a:r>
          </a:p>
          <a:p>
            <a:r>
              <a:rPr lang="es-PE" sz="1400" dirty="0" smtClean="0"/>
              <a:t>- </a:t>
            </a:r>
            <a:r>
              <a:rPr lang="es-PE" sz="1400" dirty="0" err="1" smtClean="0"/>
              <a:t>Sampen</a:t>
            </a:r>
            <a:r>
              <a:rPr lang="es-PE" sz="1400" dirty="0" smtClean="0"/>
              <a:t> Mego, </a:t>
            </a:r>
            <a:r>
              <a:rPr lang="es-PE" sz="1400" dirty="0" err="1" smtClean="0"/>
              <a:t>Milluska</a:t>
            </a:r>
            <a:endParaRPr lang="es-PE" sz="1400" dirty="0" smtClean="0"/>
          </a:p>
          <a:p>
            <a:r>
              <a:rPr lang="es-PE" sz="1400" dirty="0" smtClean="0"/>
              <a:t>- Meza </a:t>
            </a:r>
            <a:r>
              <a:rPr lang="es-PE" sz="1400" dirty="0" err="1" smtClean="0"/>
              <a:t>Gutierrez</a:t>
            </a:r>
            <a:r>
              <a:rPr lang="es-PE" sz="1400" dirty="0" smtClean="0"/>
              <a:t>, Carmen Viviana</a:t>
            </a:r>
          </a:p>
          <a:p>
            <a:r>
              <a:rPr lang="es-PE" sz="1400" dirty="0" smtClean="0"/>
              <a:t>- </a:t>
            </a:r>
            <a:r>
              <a:rPr lang="es-PE" sz="1400" dirty="0" err="1" smtClean="0"/>
              <a:t>Culqui</a:t>
            </a:r>
            <a:r>
              <a:rPr lang="es-PE" sz="1400" dirty="0" smtClean="0"/>
              <a:t> </a:t>
            </a:r>
            <a:r>
              <a:rPr lang="es-PE" sz="1400" dirty="0" err="1" smtClean="0"/>
              <a:t>Bazan</a:t>
            </a:r>
            <a:r>
              <a:rPr lang="es-PE" sz="1400" dirty="0" smtClean="0"/>
              <a:t>, Alberto</a:t>
            </a:r>
          </a:p>
          <a:p>
            <a:r>
              <a:rPr lang="es-PE" sz="1400" dirty="0" smtClean="0"/>
              <a:t>- </a:t>
            </a:r>
            <a:r>
              <a:rPr lang="es-PE" sz="1400" dirty="0" err="1" smtClean="0"/>
              <a:t>Salomon</a:t>
            </a:r>
            <a:r>
              <a:rPr lang="es-PE" sz="1400" dirty="0" smtClean="0"/>
              <a:t> </a:t>
            </a:r>
            <a:r>
              <a:rPr lang="es-PE" sz="1400" dirty="0" smtClean="0"/>
              <a:t>Guevara </a:t>
            </a:r>
            <a:r>
              <a:rPr lang="es-PE" sz="1400" smtClean="0"/>
              <a:t>Amasifuen</a:t>
            </a:r>
            <a:endParaRPr lang="es-PE" sz="1400" dirty="0"/>
          </a:p>
        </p:txBody>
      </p:sp>
      <p:pic>
        <p:nvPicPr>
          <p:cNvPr id="1028" name="Picture 4" descr="C:\Users\wabanto\Desktop\ur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12"/>
            <a:ext cx="2466975" cy="93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600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extLst>
              <p:ext uri="{D42A27DB-BD31-4B8C-83A1-F6EECF244321}">
                <p14:modId xmlns:p14="http://schemas.microsoft.com/office/powerpoint/2010/main" val="2755090712"/>
              </p:ext>
            </p:extLst>
          </p:nvPr>
        </p:nvGraphicFramePr>
        <p:xfrm>
          <a:off x="863588" y="476672"/>
          <a:ext cx="777686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CuadroTexto"/>
          <p:cNvSpPr txBox="1"/>
          <p:nvPr/>
        </p:nvSpPr>
        <p:spPr>
          <a:xfrm>
            <a:off x="611560" y="290532"/>
            <a:ext cx="2865884" cy="923330"/>
          </a:xfrm>
          <a:prstGeom prst="rect">
            <a:avLst/>
          </a:prstGeom>
          <a:noFill/>
        </p:spPr>
        <p:txBody>
          <a:bodyPr wrap="square" rtlCol="0">
            <a:spAutoFit/>
          </a:bodyPr>
          <a:lstStyle/>
          <a:p>
            <a:r>
              <a:rPr lang="es-PE" sz="5400" dirty="0" smtClean="0">
                <a:solidFill>
                  <a:schemeClr val="accent3">
                    <a:lumMod val="75000"/>
                  </a:schemeClr>
                </a:solidFill>
              </a:rPr>
              <a:t>ETAPAS:</a:t>
            </a:r>
            <a:endParaRPr lang="es-PE" sz="2000" dirty="0"/>
          </a:p>
        </p:txBody>
      </p:sp>
      <p:sp>
        <p:nvSpPr>
          <p:cNvPr id="7" name="6 CuadroTexto"/>
          <p:cNvSpPr txBox="1"/>
          <p:nvPr/>
        </p:nvSpPr>
        <p:spPr>
          <a:xfrm>
            <a:off x="1259632" y="5820219"/>
            <a:ext cx="7272808" cy="461665"/>
          </a:xfrm>
          <a:prstGeom prst="rect">
            <a:avLst/>
          </a:prstGeom>
          <a:noFill/>
        </p:spPr>
        <p:txBody>
          <a:bodyPr wrap="square" rtlCol="0">
            <a:spAutoFit/>
          </a:bodyPr>
          <a:lstStyle/>
          <a:p>
            <a:r>
              <a:rPr lang="es-PE" sz="2400" b="1" dirty="0" smtClean="0"/>
              <a:t>Todo el procedimiento es electrónico a través del SEACE</a:t>
            </a:r>
            <a:endParaRPr lang="es-PE" sz="2400" b="1" dirty="0"/>
          </a:p>
        </p:txBody>
      </p:sp>
    </p:spTree>
    <p:extLst>
      <p:ext uri="{BB962C8B-B14F-4D97-AF65-F5344CB8AC3E}">
        <p14:creationId xmlns:p14="http://schemas.microsoft.com/office/powerpoint/2010/main" val="2852683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b="1" dirty="0" smtClean="0"/>
              <a:t>Subasta Inversa Electrónica</a:t>
            </a:r>
            <a:endParaRPr lang="es-PE" b="1" dirty="0"/>
          </a:p>
        </p:txBody>
      </p:sp>
      <p:sp>
        <p:nvSpPr>
          <p:cNvPr id="3" name="2 Marcador de contenido"/>
          <p:cNvSpPr>
            <a:spLocks noGrp="1"/>
          </p:cNvSpPr>
          <p:nvPr>
            <p:ph idx="1"/>
          </p:nvPr>
        </p:nvSpPr>
        <p:spPr>
          <a:xfrm>
            <a:off x="539552" y="1844824"/>
            <a:ext cx="8229600" cy="4525963"/>
          </a:xfrm>
        </p:spPr>
        <p:txBody>
          <a:bodyPr/>
          <a:lstStyle/>
          <a:p>
            <a:r>
              <a:rPr lang="es-PE" dirty="0" smtClean="0"/>
              <a:t>El procedimiento se rige por la Directiva N° 006-2019-OSCE/CD.</a:t>
            </a:r>
          </a:p>
          <a:p>
            <a:r>
              <a:rPr lang="es-PE" dirty="0" smtClean="0"/>
              <a:t>Bases estándar de subasta inversa incluidas en la Directiva N° 001-2019-OSCE/CD.</a:t>
            </a:r>
            <a:endParaRPr lang="es-PE" dirty="0"/>
          </a:p>
        </p:txBody>
      </p:sp>
    </p:spTree>
    <p:extLst>
      <p:ext uri="{BB962C8B-B14F-4D97-AF65-F5344CB8AC3E}">
        <p14:creationId xmlns:p14="http://schemas.microsoft.com/office/powerpoint/2010/main" val="754335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3" descr="C:\Users\wabanto\Desktop\gracia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5921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wabanto\Desktop\computadora-linea-subasta_1284-2206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41" y="0"/>
            <a:ext cx="4737157"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4716017" y="620688"/>
            <a:ext cx="4320480" cy="5170646"/>
          </a:xfrm>
          <a:prstGeom prst="rect">
            <a:avLst/>
          </a:prstGeom>
          <a:noFill/>
        </p:spPr>
        <p:txBody>
          <a:bodyPr wrap="square" rtlCol="0">
            <a:spAutoFit/>
          </a:bodyPr>
          <a:lstStyle/>
          <a:p>
            <a:pPr algn="ctr"/>
            <a:r>
              <a:rPr lang="es-PE" sz="2200" b="1" dirty="0" smtClean="0"/>
              <a:t>¿Qué es la Subasta Inversa Electrónica?</a:t>
            </a:r>
          </a:p>
          <a:p>
            <a:endParaRPr lang="es-PE" sz="2200" dirty="0" smtClean="0"/>
          </a:p>
          <a:p>
            <a:pPr algn="just"/>
            <a:r>
              <a:rPr lang="es-PE" sz="2200" dirty="0" smtClean="0"/>
              <a:t>Es </a:t>
            </a:r>
            <a:r>
              <a:rPr lang="es-PE" sz="2200" dirty="0"/>
              <a:t>un procedimiento de selección a través del cual las entidades públicas contratan bienes y servicios incluidos en el </a:t>
            </a:r>
            <a:r>
              <a:rPr lang="es-PE" sz="2200" b="1" dirty="0"/>
              <a:t>Listado de Bienes y Servicios Comunes (LBSC), </a:t>
            </a:r>
            <a:r>
              <a:rPr lang="es-PE" sz="2200" dirty="0"/>
              <a:t>donde el postor ganador es aquel que oferte el menor precio por los bienes y/o servicios objeto de la Subasta. </a:t>
            </a:r>
            <a:endParaRPr lang="es-PE" sz="2200" dirty="0" smtClean="0"/>
          </a:p>
          <a:p>
            <a:pPr algn="just"/>
            <a:endParaRPr lang="es-PE" sz="2200" dirty="0" smtClean="0"/>
          </a:p>
          <a:p>
            <a:pPr algn="just"/>
            <a:r>
              <a:rPr lang="es-PE" sz="2200" dirty="0" smtClean="0"/>
              <a:t>El </a:t>
            </a:r>
            <a:r>
              <a:rPr lang="es-PE" sz="2200" dirty="0"/>
              <a:t>acceso a la Subasta Inversa Electrónica se realiza a través del SEACE.</a:t>
            </a:r>
          </a:p>
        </p:txBody>
      </p:sp>
    </p:spTree>
    <p:extLst>
      <p:ext uri="{BB962C8B-B14F-4D97-AF65-F5344CB8AC3E}">
        <p14:creationId xmlns:p14="http://schemas.microsoft.com/office/powerpoint/2010/main" val="950764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descr="C:\Users\wabanto\Desktop\1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2660" y="0"/>
            <a:ext cx="4595068"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151928" y="116632"/>
            <a:ext cx="4437608" cy="6186309"/>
          </a:xfrm>
          <a:prstGeom prst="rect">
            <a:avLst/>
          </a:prstGeom>
          <a:noFill/>
        </p:spPr>
        <p:txBody>
          <a:bodyPr wrap="square" rtlCol="0">
            <a:spAutoFit/>
          </a:bodyPr>
          <a:lstStyle/>
          <a:p>
            <a:r>
              <a:rPr lang="es-PE" sz="2200" b="1" dirty="0"/>
              <a:t>¿Qué es un Bien o Servicio Común?</a:t>
            </a:r>
            <a:endParaRPr lang="es-PE" sz="2200" dirty="0"/>
          </a:p>
          <a:p>
            <a:r>
              <a:rPr lang="es-PE" sz="2200" dirty="0" smtClean="0"/>
              <a:t/>
            </a:r>
            <a:br>
              <a:rPr lang="es-PE" sz="2200" dirty="0" smtClean="0"/>
            </a:br>
            <a:r>
              <a:rPr lang="es-PE" sz="2200" dirty="0"/>
              <a:t>Son aquellos qué existiendo más de un proveedor en el mercado, cuentan con características o especificaciones usuales en el mercado, o han sido estandarizados como consecuencia de un proceso de homogeneización llevado a cabo al interior del Estado, cuyo factor diferenciador entre ellos es el precio en el cual se transan, siendo que la naturaleza de los mismos debe permitirles cumplir sus funciones sin requerir de otros bienes o servicios conexos, por ende está en capacidad de desarrollar las mismas como una unidad</a:t>
            </a:r>
          </a:p>
        </p:txBody>
      </p:sp>
    </p:spTree>
    <p:extLst>
      <p:ext uri="{BB962C8B-B14F-4D97-AF65-F5344CB8AC3E}">
        <p14:creationId xmlns:p14="http://schemas.microsoft.com/office/powerpoint/2010/main" val="45561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wabanto\Desktop\12312445.jpg"/>
          <p:cNvPicPr>
            <a:picLocks noChangeAspect="1" noChangeArrowheads="1"/>
          </p:cNvPicPr>
          <p:nvPr/>
        </p:nvPicPr>
        <p:blipFill rotWithShape="1">
          <a:blip r:embed="rId2">
            <a:extLst>
              <a:ext uri="{28A0092B-C50C-407E-A947-70E740481C1C}">
                <a14:useLocalDpi xmlns:a14="http://schemas.microsoft.com/office/drawing/2010/main" val="0"/>
              </a:ext>
            </a:extLst>
          </a:blip>
          <a:srcRect l="10904" t="9257" r="9681" b="2481"/>
          <a:stretch/>
        </p:blipFill>
        <p:spPr bwMode="auto">
          <a:xfrm>
            <a:off x="123653" y="1052736"/>
            <a:ext cx="4470538" cy="4968552"/>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5004048" y="1321020"/>
            <a:ext cx="3600400" cy="4431983"/>
          </a:xfrm>
          <a:prstGeom prst="rect">
            <a:avLst/>
          </a:prstGeom>
          <a:noFill/>
        </p:spPr>
        <p:txBody>
          <a:bodyPr wrap="square" rtlCol="0">
            <a:spAutoFit/>
          </a:bodyPr>
          <a:lstStyle/>
          <a:p>
            <a:r>
              <a:rPr lang="es-PE" sz="2200" b="1" dirty="0"/>
              <a:t>¿Qué es el Listado de Bienes y Servicios Comunes?</a:t>
            </a:r>
            <a:endParaRPr lang="es-PE" sz="2200" dirty="0"/>
          </a:p>
          <a:p>
            <a:r>
              <a:rPr lang="es-PE" sz="2200" dirty="0" smtClean="0"/>
              <a:t/>
            </a:r>
            <a:br>
              <a:rPr lang="es-PE" sz="2200" dirty="0" smtClean="0"/>
            </a:br>
            <a:r>
              <a:rPr lang="es-PE" sz="2200" dirty="0"/>
              <a:t>Contiene los bienes y servicios transables obligatoriamente a través del procedimiento de Subasta Inversa Electrónica. Este Listado se encuentra en el portal web del Sistema Electrónico de Contrataciones del Estado – SEACE.</a:t>
            </a:r>
          </a:p>
          <a:p>
            <a:endParaRPr lang="es-PE" dirty="0"/>
          </a:p>
        </p:txBody>
      </p:sp>
    </p:spTree>
    <p:extLst>
      <p:ext uri="{BB962C8B-B14F-4D97-AF65-F5344CB8AC3E}">
        <p14:creationId xmlns:p14="http://schemas.microsoft.com/office/powerpoint/2010/main" val="1504685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wabanto\Desktop\ot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1047924"/>
            <a:ext cx="3880916" cy="4608512"/>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251520" y="382984"/>
            <a:ext cx="3960440" cy="6463308"/>
          </a:xfrm>
          <a:prstGeom prst="rect">
            <a:avLst/>
          </a:prstGeom>
          <a:noFill/>
        </p:spPr>
        <p:txBody>
          <a:bodyPr wrap="square" rtlCol="0">
            <a:spAutoFit/>
          </a:bodyPr>
          <a:lstStyle/>
          <a:p>
            <a:r>
              <a:rPr lang="es-PE" b="1" dirty="0"/>
              <a:t>¿Qué es una Ficha Técnica?</a:t>
            </a:r>
            <a:endParaRPr lang="es-PE" dirty="0"/>
          </a:p>
          <a:p>
            <a:r>
              <a:rPr lang="es-PE" dirty="0" smtClean="0"/>
              <a:t/>
            </a:r>
            <a:br>
              <a:rPr lang="es-PE" dirty="0" smtClean="0"/>
            </a:br>
            <a:r>
              <a:rPr lang="es-PE" dirty="0"/>
              <a:t>Es un documento de contenido estándar mediante el cual se ha uniformizado la identificación y descripción de un bien o servicio común, a fin de facilitar la determinación de las necesidades de las Entidades para su contratación y verificación al momento de la entrega o prestación a la entidad.</a:t>
            </a:r>
          </a:p>
          <a:p>
            <a:endParaRPr lang="es-PE" dirty="0" smtClean="0"/>
          </a:p>
          <a:p>
            <a:r>
              <a:rPr lang="es-PE" b="1" dirty="0"/>
              <a:t>¿Quién aprueba las Fichas Técnicas incluidas en el Listado de Bienes y Servicios Comunes?</a:t>
            </a:r>
            <a:endParaRPr lang="es-PE" dirty="0"/>
          </a:p>
          <a:p>
            <a:r>
              <a:rPr lang="es-PE" dirty="0" smtClean="0"/>
              <a:t/>
            </a:r>
            <a:br>
              <a:rPr lang="es-PE" dirty="0" smtClean="0"/>
            </a:br>
            <a:r>
              <a:rPr lang="es-PE" dirty="0"/>
              <a:t>PERÚ COMPRAS genera y aprueba las fichas técnicas de los bienes y servicios transables, las que son incluidas en el Listado de Bienes y Servicios Comunes, al que se accede a través del SEACE, pudiendo ser objeto de modificación o exclusión, previo sustento técnico</a:t>
            </a:r>
          </a:p>
          <a:p>
            <a:endParaRPr lang="es-PE" dirty="0"/>
          </a:p>
        </p:txBody>
      </p:sp>
    </p:spTree>
    <p:extLst>
      <p:ext uri="{BB962C8B-B14F-4D97-AF65-F5344CB8AC3E}">
        <p14:creationId xmlns:p14="http://schemas.microsoft.com/office/powerpoint/2010/main" val="831534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6" descr="C:\Users\wabanto\Desktop\doc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3815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4494944" y="404664"/>
            <a:ext cx="4428492" cy="5601533"/>
          </a:xfrm>
          <a:prstGeom prst="rect">
            <a:avLst/>
          </a:prstGeom>
          <a:noFill/>
        </p:spPr>
        <p:txBody>
          <a:bodyPr wrap="square" rtlCol="0">
            <a:spAutoFit/>
          </a:bodyPr>
          <a:lstStyle/>
          <a:p>
            <a:r>
              <a:rPr lang="es-PE" sz="2000" b="1" dirty="0"/>
              <a:t>¿Qué es un Documento de Orientación?</a:t>
            </a:r>
            <a:endParaRPr lang="es-PE" sz="2000" dirty="0"/>
          </a:p>
          <a:p>
            <a:r>
              <a:rPr lang="es-PE" sz="2000" dirty="0" smtClean="0"/>
              <a:t/>
            </a:r>
            <a:br>
              <a:rPr lang="es-PE" sz="2000" dirty="0" smtClean="0"/>
            </a:br>
            <a:r>
              <a:rPr lang="es-PE" sz="2000" dirty="0"/>
              <a:t>Es el documento que contiene los requisitos mínimos obligatorios relacionados al proveedor de un bien o servicio, y los aspectos relacionados a la certificación de calidad, obligatorios o facultativos, según sea el caso, los cuales pueden incluir aspectos de muestreo y ensayos, así como las referencias normativas y/o regulatorias del mismo.</a:t>
            </a:r>
          </a:p>
          <a:p>
            <a:r>
              <a:rPr lang="es-PE" sz="2000" dirty="0"/>
              <a:t>Los Documentos de Orientación son aprobados, modificados o dejados sin efecto por PERÚ COMPRAS, correspondiendo uno para cada rubro del Listado de Bienes y Servicios Comunes.</a:t>
            </a:r>
          </a:p>
          <a:p>
            <a:endParaRPr lang="es-PE" dirty="0"/>
          </a:p>
        </p:txBody>
      </p:sp>
    </p:spTree>
    <p:extLst>
      <p:ext uri="{BB962C8B-B14F-4D97-AF65-F5344CB8AC3E}">
        <p14:creationId xmlns:p14="http://schemas.microsoft.com/office/powerpoint/2010/main" val="1915244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wabanto\Desktop\uba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0483" y="332656"/>
            <a:ext cx="4057302" cy="5832648"/>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323528" y="332656"/>
            <a:ext cx="4824536" cy="6463308"/>
          </a:xfrm>
          <a:prstGeom prst="rect">
            <a:avLst/>
          </a:prstGeom>
          <a:noFill/>
        </p:spPr>
        <p:txBody>
          <a:bodyPr wrap="square" rtlCol="0">
            <a:spAutoFit/>
          </a:bodyPr>
          <a:lstStyle/>
          <a:p>
            <a:r>
              <a:rPr lang="es-PE" b="1" dirty="0"/>
              <a:t>¿Quiénes están obligados a utilizar la Subasta Inversa Electrónica?</a:t>
            </a:r>
            <a:endParaRPr lang="es-PE" dirty="0"/>
          </a:p>
          <a:p>
            <a:r>
              <a:rPr lang="es-PE" dirty="0" smtClean="0"/>
              <a:t/>
            </a:r>
            <a:br>
              <a:rPr lang="es-PE" dirty="0" smtClean="0"/>
            </a:br>
            <a:r>
              <a:rPr lang="es-PE" dirty="0"/>
              <a:t>Están obligadas a utilizar la Subasta Inversa Electrónica las entidades públicas que se encuentran bajo el ámbito de la Ley de Contrataciones del Estado.</a:t>
            </a:r>
          </a:p>
          <a:p>
            <a:r>
              <a:rPr lang="es-PE" dirty="0" smtClean="0"/>
              <a:t/>
            </a:r>
            <a:br>
              <a:rPr lang="es-PE" dirty="0" smtClean="0"/>
            </a:br>
            <a:r>
              <a:rPr lang="es-PE" b="1" dirty="0"/>
              <a:t>¿Desde cuándo se debe usar la Subasta Inversa Electrónica?</a:t>
            </a:r>
            <a:endParaRPr lang="es-PE" dirty="0"/>
          </a:p>
          <a:p>
            <a:r>
              <a:rPr lang="es-PE" dirty="0" smtClean="0"/>
              <a:t/>
            </a:r>
            <a:br>
              <a:rPr lang="es-PE" dirty="0" smtClean="0"/>
            </a:br>
            <a:r>
              <a:rPr lang="es-PE" dirty="0"/>
              <a:t>La contratación a través de la Subasta Inversa Electrónica es obligatoria a partir del día calendario siguiente de publicadas las fichas técnicas en el SEACE, siempre que dicho bien o servicio no se encuentre incluido en los Catálogos Electrónicos de los Acuerdos Marco. En caso el bien o servicio a contratar también se encuentre incluido en los Catálogos Electrónicos de los Acuerdos Marco, la Entidad evalúa y determina la alternativa que resulte más eficiente para el cumplimiento de sus objetivos</a:t>
            </a:r>
          </a:p>
          <a:p>
            <a:endParaRPr lang="es-PE" dirty="0"/>
          </a:p>
        </p:txBody>
      </p:sp>
    </p:spTree>
    <p:extLst>
      <p:ext uri="{BB962C8B-B14F-4D97-AF65-F5344CB8AC3E}">
        <p14:creationId xmlns:p14="http://schemas.microsoft.com/office/powerpoint/2010/main" val="1888191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wabanto\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807368"/>
            <a:ext cx="4176464" cy="5112568"/>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4188048" y="260648"/>
            <a:ext cx="4848448" cy="6463308"/>
          </a:xfrm>
          <a:prstGeom prst="rect">
            <a:avLst/>
          </a:prstGeom>
          <a:noFill/>
        </p:spPr>
        <p:txBody>
          <a:bodyPr wrap="square" rtlCol="0">
            <a:spAutoFit/>
          </a:bodyPr>
          <a:lstStyle/>
          <a:p>
            <a:r>
              <a:rPr lang="es-PE" b="1" dirty="0"/>
              <a:t>¿Qué beneficios genera la Subasta Inversa Electrónica?</a:t>
            </a:r>
            <a:endParaRPr lang="es-PE" dirty="0"/>
          </a:p>
          <a:p>
            <a:r>
              <a:rPr lang="es-PE" dirty="0" smtClean="0"/>
              <a:t/>
            </a:r>
            <a:br>
              <a:rPr lang="es-PE" dirty="0" smtClean="0"/>
            </a:br>
            <a:r>
              <a:rPr lang="es-PE" dirty="0"/>
              <a:t>Beneficios para las entidades públicas</a:t>
            </a:r>
            <a:r>
              <a:rPr lang="es-PE" dirty="0" smtClean="0"/>
              <a:t>:</a:t>
            </a:r>
          </a:p>
          <a:p>
            <a:endParaRPr lang="es-PE" dirty="0"/>
          </a:p>
          <a:p>
            <a:pPr marL="285750" indent="-285750">
              <a:buFont typeface="Arial" panose="020B0604020202020204" pitchFamily="34" charset="0"/>
              <a:buChar char="•"/>
            </a:pPr>
            <a:r>
              <a:rPr lang="es-PE" dirty="0"/>
              <a:t>Reduce los costos vinculados con el tiempo de realización de procedimientos de selección.</a:t>
            </a:r>
          </a:p>
          <a:p>
            <a:pPr marL="285750" indent="-285750">
              <a:buFont typeface="Arial" panose="020B0604020202020204" pitchFamily="34" charset="0"/>
              <a:buChar char="•"/>
            </a:pPr>
            <a:r>
              <a:rPr lang="es-PE" dirty="0"/>
              <a:t>Facilita, mediante las Fichas Técnicas, una descripción objetiva del bien o servicio a contratar previamente a una convocatoria.</a:t>
            </a:r>
          </a:p>
          <a:p>
            <a:pPr marL="285750" indent="-285750">
              <a:buFont typeface="Arial" panose="020B0604020202020204" pitchFamily="34" charset="0"/>
              <a:buChar char="•"/>
            </a:pPr>
            <a:r>
              <a:rPr lang="es-PE" dirty="0"/>
              <a:t>Faculta la generación de estrategias de agregación de la demanda para beneficiarse de mejores precios derivados de las economías de escala.</a:t>
            </a:r>
          </a:p>
          <a:p>
            <a:pPr marL="285750" indent="-285750">
              <a:buFont typeface="Arial" panose="020B0604020202020204" pitchFamily="34" charset="0"/>
              <a:buChar char="•"/>
            </a:pPr>
            <a:r>
              <a:rPr lang="es-PE" dirty="0"/>
              <a:t>Promueve la objetividad en los procedimientos de selección, dado que para determinación del ganador solo se considera el menor precio ofertado.</a:t>
            </a:r>
          </a:p>
          <a:p>
            <a:pPr marL="285750" indent="-285750">
              <a:buFont typeface="Arial" panose="020B0604020202020204" pitchFamily="34" charset="0"/>
              <a:buChar char="•"/>
            </a:pPr>
            <a:r>
              <a:rPr lang="es-PE" dirty="0"/>
              <a:t>Contribuye a la eficiencia por ser un procedimiento de selección electrónico, con una mínima intervención de la entidad.</a:t>
            </a:r>
          </a:p>
          <a:p>
            <a:pPr marL="285750" indent="-285750">
              <a:buFont typeface="Arial" panose="020B0604020202020204" pitchFamily="34" charset="0"/>
              <a:buChar char="•"/>
            </a:pPr>
            <a:r>
              <a:rPr lang="es-PE" dirty="0"/>
              <a:t>Permite mayor transparencia y control.</a:t>
            </a:r>
          </a:p>
          <a:p>
            <a:endParaRPr lang="es-PE" dirty="0"/>
          </a:p>
        </p:txBody>
      </p:sp>
    </p:spTree>
    <p:extLst>
      <p:ext uri="{BB962C8B-B14F-4D97-AF65-F5344CB8AC3E}">
        <p14:creationId xmlns:p14="http://schemas.microsoft.com/office/powerpoint/2010/main" val="1486983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wabanto\Desktop\proveedo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4008" y="906289"/>
            <a:ext cx="4246438" cy="4646066"/>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251520" y="476672"/>
            <a:ext cx="4536504" cy="6186309"/>
          </a:xfrm>
          <a:prstGeom prst="rect">
            <a:avLst/>
          </a:prstGeom>
          <a:noFill/>
        </p:spPr>
        <p:txBody>
          <a:bodyPr wrap="square" rtlCol="0">
            <a:spAutoFit/>
          </a:bodyPr>
          <a:lstStyle/>
          <a:p>
            <a:r>
              <a:rPr lang="es-PE" b="1" dirty="0" smtClean="0"/>
              <a:t>¿Qué beneficios genera la Subasta Inversa Electrónica?</a:t>
            </a:r>
            <a:endParaRPr lang="es-PE" dirty="0" smtClean="0"/>
          </a:p>
          <a:p>
            <a:endParaRPr lang="es-PE" dirty="0" smtClean="0"/>
          </a:p>
          <a:p>
            <a:r>
              <a:rPr lang="es-PE" dirty="0" smtClean="0"/>
              <a:t>Beneficios </a:t>
            </a:r>
            <a:r>
              <a:rPr lang="es-PE" dirty="0"/>
              <a:t>para los proveedores</a:t>
            </a:r>
            <a:r>
              <a:rPr lang="es-PE" dirty="0" smtClean="0"/>
              <a:t>:</a:t>
            </a:r>
          </a:p>
          <a:p>
            <a:endParaRPr lang="es-PE" dirty="0"/>
          </a:p>
          <a:p>
            <a:pPr marL="285750" indent="-285750">
              <a:buFont typeface="Arial" panose="020B0604020202020204" pitchFamily="34" charset="0"/>
              <a:buChar char="•"/>
            </a:pPr>
            <a:r>
              <a:rPr lang="es-PE" dirty="0"/>
              <a:t>Reduce los costos vinculados con el tiempo de realización de procedimientos de selección.</a:t>
            </a:r>
          </a:p>
          <a:p>
            <a:pPr marL="285750" indent="-285750">
              <a:buFont typeface="Arial" panose="020B0604020202020204" pitchFamily="34" charset="0"/>
              <a:buChar char="•"/>
            </a:pPr>
            <a:r>
              <a:rPr lang="es-PE" dirty="0"/>
              <a:t>Facilita, mediante las Fichas Técnicas, una descripción objetiva del bien o servicio a contratar previamente a una convocatoria.</a:t>
            </a:r>
          </a:p>
          <a:p>
            <a:pPr marL="285750" indent="-285750">
              <a:buFont typeface="Arial" panose="020B0604020202020204" pitchFamily="34" charset="0"/>
              <a:buChar char="•"/>
            </a:pPr>
            <a:r>
              <a:rPr lang="es-PE" dirty="0"/>
              <a:t>Posibilita el acceso a miles de oportunidades de venta (totalidad de entidades públicas a nivel nacional).</a:t>
            </a:r>
          </a:p>
          <a:p>
            <a:pPr marL="285750" indent="-285750">
              <a:buFont typeface="Arial" panose="020B0604020202020204" pitchFamily="34" charset="0"/>
              <a:buChar char="•"/>
            </a:pPr>
            <a:r>
              <a:rPr lang="es-PE" dirty="0"/>
              <a:t>Faculta el registro de sus ofertas de manera electrónica, lo que facilita la participación de proveedores de diversas localidades a nivel nacional.</a:t>
            </a:r>
          </a:p>
          <a:p>
            <a:pPr marL="285750" indent="-285750">
              <a:buFont typeface="Arial" panose="020B0604020202020204" pitchFamily="34" charset="0"/>
              <a:buChar char="•"/>
            </a:pPr>
            <a:r>
              <a:rPr lang="es-PE" dirty="0"/>
              <a:t>Posibilita la mejora de su oferta en más de una oportunidad durante el periodo establecido de manera electrónica</a:t>
            </a:r>
          </a:p>
          <a:p>
            <a:endParaRPr lang="es-PE" dirty="0"/>
          </a:p>
        </p:txBody>
      </p:sp>
    </p:spTree>
    <p:extLst>
      <p:ext uri="{BB962C8B-B14F-4D97-AF65-F5344CB8AC3E}">
        <p14:creationId xmlns:p14="http://schemas.microsoft.com/office/powerpoint/2010/main" val="9160340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331</Words>
  <Application>Microsoft Office PowerPoint</Application>
  <PresentationFormat>Presentación en pantalla (4:3)</PresentationFormat>
  <Paragraphs>56</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Subasta Inversa Electrónica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SUBASTA INVERSA ELECTRÓNICA</dc:title>
  <dc:creator>Wlliam Abanto Chavez</dc:creator>
  <cp:lastModifiedBy>Wlliam Abanto Chavez</cp:lastModifiedBy>
  <cp:revision>18</cp:revision>
  <dcterms:created xsi:type="dcterms:W3CDTF">2022-09-08T14:56:38Z</dcterms:created>
  <dcterms:modified xsi:type="dcterms:W3CDTF">2022-09-08T18:34:33Z</dcterms:modified>
</cp:coreProperties>
</file>